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19" r:id="rId2"/>
    <p:sldId id="813" r:id="rId3"/>
    <p:sldId id="814" r:id="rId4"/>
    <p:sldId id="815" r:id="rId5"/>
    <p:sldId id="816" r:id="rId6"/>
    <p:sldId id="735" r:id="rId7"/>
    <p:sldId id="791" r:id="rId8"/>
    <p:sldId id="789" r:id="rId9"/>
    <p:sldId id="817" r:id="rId10"/>
    <p:sldId id="771" r:id="rId11"/>
    <p:sldId id="793" r:id="rId12"/>
    <p:sldId id="760" r:id="rId13"/>
    <p:sldId id="761" r:id="rId14"/>
    <p:sldId id="772" r:id="rId15"/>
    <p:sldId id="795" r:id="rId16"/>
    <p:sldId id="773" r:id="rId17"/>
    <p:sldId id="774" r:id="rId18"/>
    <p:sldId id="775" r:id="rId19"/>
    <p:sldId id="776" r:id="rId20"/>
    <p:sldId id="777" r:id="rId21"/>
    <p:sldId id="819" r:id="rId22"/>
    <p:sldId id="818" r:id="rId23"/>
    <p:sldId id="797" r:id="rId24"/>
    <p:sldId id="800" r:id="rId25"/>
    <p:sldId id="801" r:id="rId26"/>
    <p:sldId id="803" r:id="rId27"/>
    <p:sldId id="812" r:id="rId28"/>
    <p:sldId id="798" r:id="rId29"/>
    <p:sldId id="802" r:id="rId30"/>
    <p:sldId id="823" r:id="rId31"/>
    <p:sldId id="820" r:id="rId32"/>
    <p:sldId id="804" r:id="rId33"/>
    <p:sldId id="821" r:id="rId34"/>
    <p:sldId id="806" r:id="rId35"/>
    <p:sldId id="807" r:id="rId36"/>
    <p:sldId id="808" r:id="rId37"/>
    <p:sldId id="811" r:id="rId38"/>
    <p:sldId id="810" r:id="rId39"/>
    <p:sldId id="809" r:id="rId40"/>
    <p:sldId id="824" r:id="rId41"/>
    <p:sldId id="778" r:id="rId42"/>
    <p:sldId id="790" r:id="rId43"/>
    <p:sldId id="825" r:id="rId44"/>
    <p:sldId id="826" r:id="rId45"/>
    <p:sldId id="822" r:id="rId46"/>
  </p:sldIdLst>
  <p:sldSz cx="12188825" cy="6858000"/>
  <p:notesSz cx="9144000" cy="6858000"/>
  <p:defaultTextStyle>
    <a:defPPr>
      <a:defRPr lang="en-US"/>
    </a:defPPr>
    <a:lvl1pPr marL="0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088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176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264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347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428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4527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3606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2688" algn="l" defTabSz="6090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068"/>
    <a:srgbClr val="3EAC44"/>
    <a:srgbClr val="53D4A2"/>
    <a:srgbClr val="A32BFF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7" autoAdjust="0"/>
    <p:restoredTop sz="97305" autoAdjust="0"/>
  </p:normalViewPr>
  <p:slideViewPr>
    <p:cSldViewPr snapToGrid="0" snapToObjects="1">
      <p:cViewPr varScale="1">
        <p:scale>
          <a:sx n="106" d="100"/>
          <a:sy n="106" d="100"/>
        </p:scale>
        <p:origin x="114" y="4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60-4125-E04E-9597-2871AD7916A6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9478-E3D8-104F-8519-347A719A8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5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2E6A6-7D7C-154D-A2B0-F805B2F046BF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8BA5-958C-284D-BA63-8AF53A86E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088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176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64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347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428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4527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3606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2688" algn="l" defTabSz="6090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A00D1-20B3-46AA-8D6C-456D8302236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41575" y="431800"/>
            <a:ext cx="4335463" cy="2439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67" y="3229966"/>
            <a:ext cx="7984067" cy="3137921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58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58606C-231B-E545-9F47-F6C2C23E9B9D}" type="slidenum">
              <a:rPr lang="en-US" sz="800">
                <a:cs typeface="Arial" charset="0"/>
              </a:rPr>
              <a:pPr eaLnBrk="1" hangingPunct="1"/>
              <a:t>5</a:t>
            </a:fld>
            <a:endParaRPr lang="en-US" sz="80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9396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58606C-231B-E545-9F47-F6C2C23E9B9D}" type="slidenum">
              <a:rPr lang="en-US" sz="800">
                <a:cs typeface="Arial" charset="0"/>
              </a:rPr>
              <a:pPr eaLnBrk="1" hangingPunct="1"/>
              <a:t>11</a:t>
            </a:fld>
            <a:endParaRPr lang="en-US" sz="80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663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A00D1-20B3-46AA-8D6C-456D8302236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41575" y="431800"/>
            <a:ext cx="4335463" cy="2439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67" y="3229966"/>
            <a:ext cx="7984067" cy="3137921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7"/>
            <a:ext cx="11435488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7865639" y="2720823"/>
            <a:ext cx="2866507" cy="1443080"/>
            <a:chOff x="7455332" y="2720823"/>
            <a:chExt cx="3407179" cy="144308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black">
            <a:xfrm>
              <a:off x="8415126" y="3708604"/>
              <a:ext cx="155448" cy="4418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9320695" y="3697606"/>
              <a:ext cx="45007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7764419" y="3697606"/>
              <a:ext cx="45007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black">
            <a:xfrm>
              <a:off x="9933443" y="3697606"/>
              <a:ext cx="618172" cy="46629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8771205" y="3697606"/>
              <a:ext cx="403078" cy="466297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55332" y="3082440"/>
              <a:ext cx="146409" cy="22703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7865637" y="2930181"/>
              <a:ext cx="146409" cy="37929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8268719" y="2720823"/>
              <a:ext cx="146409" cy="6987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8679024" y="2930181"/>
              <a:ext cx="146409" cy="3792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9080293" y="3082441"/>
              <a:ext cx="155448" cy="22703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490603" y="2930181"/>
              <a:ext cx="148216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9900912" y="2720823"/>
              <a:ext cx="148216" cy="69876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303986" y="2930181"/>
              <a:ext cx="148216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0714295" y="3082441"/>
              <a:ext cx="148216" cy="22703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02636" y="3060500"/>
            <a:ext cx="2319497" cy="1200327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983" y="1520837"/>
            <a:ext cx="5190831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934" y="1520837"/>
            <a:ext cx="519083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9" y="273061"/>
            <a:ext cx="4010039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8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9" y="1435104"/>
            <a:ext cx="4010039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61" indent="0">
              <a:buNone/>
              <a:defRPr sz="1200"/>
            </a:lvl2pPr>
            <a:lvl3pPr marL="913753" indent="0">
              <a:buNone/>
              <a:defRPr sz="1100"/>
            </a:lvl3pPr>
            <a:lvl4pPr marL="1370625" indent="0">
              <a:buNone/>
              <a:defRPr sz="900"/>
            </a:lvl4pPr>
            <a:lvl5pPr marL="1827508" indent="0">
              <a:buNone/>
              <a:defRPr sz="900"/>
            </a:lvl5pPr>
            <a:lvl6pPr marL="2284369" indent="0">
              <a:buNone/>
              <a:defRPr sz="900"/>
            </a:lvl6pPr>
            <a:lvl7pPr marL="2741256" indent="0">
              <a:buNone/>
              <a:defRPr sz="900"/>
            </a:lvl7pPr>
            <a:lvl8pPr marL="3198134" indent="0">
              <a:buNone/>
              <a:defRPr sz="900"/>
            </a:lvl8pPr>
            <a:lvl9pPr marL="3655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56" y="304800"/>
            <a:ext cx="1085778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3983" y="1520837"/>
            <a:ext cx="5190831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934" y="1520837"/>
            <a:ext cx="5190832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62" y="1339747"/>
            <a:ext cx="549513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9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5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101" y="1339747"/>
            <a:ext cx="549513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9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5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39142"/>
            <a:ext cx="12188825" cy="27189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1372" tIns="45687" rIns="91372" bIns="45687" rtlCol="0" anchor="ctr"/>
          <a:lstStyle/>
          <a:p>
            <a:pPr marL="0" marR="0" lvl="0" indent="0" algn="ctr" defTabSz="9137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1"/>
            <a:ext cx="11420017" cy="838200"/>
          </a:xfrm>
        </p:spPr>
        <p:txBody>
          <a:bodyPr/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6062146"/>
            <a:ext cx="9945743" cy="276999"/>
          </a:xfrm>
        </p:spPr>
        <p:txBody>
          <a:bodyPr wrap="square" anchor="b" anchorCtr="0">
            <a:spAutoFit/>
          </a:bodyPr>
          <a:lstStyle>
            <a:lvl1pPr algn="l" defTabSz="80429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28" tIns="45687" rIns="82228" bIns="45687" rtlCol="0" anchor="b" anchorCtr="0">
            <a:noAutofit/>
          </a:bodyPr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28" tIns="45687" rIns="82228" bIns="45687" rtlCol="0" anchor="b" anchorCtr="0">
            <a:noAutofit/>
          </a:bodyPr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198" y="5852190"/>
            <a:ext cx="10813351" cy="384175"/>
          </a:xfrm>
        </p:spPr>
        <p:txBody>
          <a:bodyPr>
            <a:normAutofit/>
          </a:bodyPr>
          <a:lstStyle>
            <a:lvl1pPr marL="0" indent="0" algn="l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201" indent="-233201" algn="l" defTabSz="91375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Sans ExtraLight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22" y="4279422"/>
            <a:ext cx="6244863" cy="384175"/>
          </a:xfrm>
        </p:spPr>
        <p:txBody>
          <a:bodyPr vert="horz" lIns="91372" tIns="45687" rIns="91372" bIns="45687" rtlCol="0">
            <a:normAutofit/>
          </a:bodyPr>
          <a:lstStyle>
            <a:lvl1pPr marL="0" indent="0" algn="l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454993" y="311160"/>
            <a:ext cx="1210841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12" y="3282704"/>
            <a:ext cx="6281773" cy="1022351"/>
          </a:xfrm>
        </p:spPr>
        <p:txBody>
          <a:bodyPr vert="horz" lIns="82228" tIns="45687" rIns="82228" bIns="45687" rtlCol="0" anchor="b" anchorCtr="0">
            <a:noAutofit/>
          </a:bodyPr>
          <a:lstStyle>
            <a:lvl1pPr marL="0" indent="0" algn="l" defTabSz="91375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70" y="1917709"/>
            <a:ext cx="3567771" cy="2889251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  <a:prstGeom prst="rect">
            <a:avLst/>
          </a:prstGeom>
        </p:spPr>
        <p:txBody>
          <a:bodyPr vert="horz" lIns="82228" tIns="45687" rIns="82228" bIns="4568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90" y="1339747"/>
            <a:ext cx="11398952" cy="4965700"/>
          </a:xfrm>
          <a:prstGeom prst="rect">
            <a:avLst/>
          </a:prstGeom>
        </p:spPr>
        <p:txBody>
          <a:bodyPr vert="horz" lIns="91372" tIns="45687" rIns="91372" bIns="4568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11592162" y="6626253"/>
            <a:ext cx="294059" cy="206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>
              <a:lnSpc>
                <a:spcPct val="100000"/>
              </a:lnSpc>
              <a:defRPr/>
            </a:pPr>
            <a:fld id="{89466399-F591-40A3-BF53-5111C08C9A47}" type="slidenum">
              <a:rPr lang="en-US" sz="800" b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pPr algn="r" defTabSz="813810">
                <a:lnSpc>
                  <a:spcPct val="100000"/>
                </a:lnSpc>
                <a:defRPr/>
              </a:pPr>
              <a:t>‹#›</a:t>
            </a:fld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3" name="Rectangle 345"/>
          <p:cNvSpPr>
            <a:spLocks noChangeArrowheads="1"/>
          </p:cNvSpPr>
          <p:nvPr/>
        </p:nvSpPr>
        <p:spPr bwMode="auto">
          <a:xfrm>
            <a:off x="4816761" y="6629441"/>
            <a:ext cx="3160830" cy="2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 anchorCtr="1">
            <a:spAutoFit/>
          </a:bodyPr>
          <a:lstStyle/>
          <a:p>
            <a:pPr algn="ctr" defTabSz="813810">
              <a:lnSpc>
                <a:spcPct val="100000"/>
              </a:lnSpc>
              <a:defRPr/>
            </a:pP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©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2013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Systems, Inc. All rights reserved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. Cisco confidential.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5" name="Rectangle 346"/>
          <p:cNvSpPr>
            <a:spLocks noChangeArrowheads="1"/>
          </p:cNvSpPr>
          <p:nvPr/>
        </p:nvSpPr>
        <p:spPr bwMode="auto">
          <a:xfrm>
            <a:off x="101573" y="6629430"/>
            <a:ext cx="2945633" cy="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>
            <a:spAutoFit/>
          </a:bodyPr>
          <a:lstStyle/>
          <a:p>
            <a:pPr algn="l" defTabSz="813810">
              <a:lnSpc>
                <a:spcPct val="100000"/>
              </a:lnSpc>
              <a:defRPr/>
            </a:pP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Networking</a:t>
            </a:r>
            <a:r>
              <a:rPr lang="en-US" sz="800" b="0" baseline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 Academy, US/Canada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753" rtl="0" eaLnBrk="1" latinLnBrk="0" hangingPunct="1">
        <a:lnSpc>
          <a:spcPct val="100000"/>
        </a:lnSpc>
        <a:spcBef>
          <a:spcPct val="0"/>
        </a:spcBef>
        <a:buNone/>
        <a:defRPr lang="en-US" sz="3600" b="0" kern="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228441" indent="-228441" algn="l" defTabSz="913753" rtl="0" eaLnBrk="1" latinLnBrk="0" hangingPunct="1">
        <a:lnSpc>
          <a:spcPct val="100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1pPr>
      <a:lvl2pPr marL="396603" indent="-168161" algn="l" defTabSz="913753" rtl="0" eaLnBrk="1" latinLnBrk="0" hangingPunct="1">
        <a:lnSpc>
          <a:spcPct val="100000"/>
        </a:lnSpc>
        <a:spcBef>
          <a:spcPts val="840"/>
        </a:spcBef>
        <a:buClr>
          <a:schemeClr val="tx2"/>
        </a:buClr>
        <a:buFont typeface="Arial" pitchFamily="34" charset="0"/>
        <a:buChar char="•"/>
        <a:defRPr lang="en-US" sz="19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2pPr>
      <a:lvl3pPr marL="575855" indent="-177666" algn="l" defTabSz="913753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6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3pPr>
      <a:lvl4pPr marL="688497" indent="-112643" algn="l" defTabSz="913753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5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4pPr>
      <a:lvl5pPr marL="801121" indent="-115820" algn="l" defTabSz="913753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500" kern="1200" dirty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5pPr>
      <a:lvl6pPr marL="2512831" indent="-228441" algn="l" defTabSz="913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92" indent="-228441" algn="l" defTabSz="913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4" indent="-228441" algn="l" defTabSz="913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48" indent="-228441" algn="l" defTabSz="913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1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3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5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08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9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56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4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6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brillo.edu/~rgraziani" TargetMode="External"/><Relationship Id="rId2" Type="http://schemas.openxmlformats.org/officeDocument/2006/relationships/hyperlink" Target="mailto:graziani@cabrillo.edu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5" y="4"/>
            <a:ext cx="12213972" cy="6870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5472" y="265073"/>
            <a:ext cx="8701244" cy="1323364"/>
          </a:xfrm>
          <a:prstGeom prst="rect">
            <a:avLst/>
          </a:prstGeom>
          <a:noFill/>
        </p:spPr>
        <p:txBody>
          <a:bodyPr wrap="square" lIns="91364" tIns="45683" rIns="91364" bIns="45683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DHCPv6 and </a:t>
            </a:r>
          </a:p>
          <a:p>
            <a:pPr algn="r"/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IPv6 Automatic Address Allocation</a:t>
            </a:r>
            <a:endParaRPr lang="en-US" sz="4000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5181" y="2279398"/>
            <a:ext cx="6268278" cy="461655"/>
          </a:xfrm>
          <a:prstGeom prst="rect">
            <a:avLst/>
          </a:prstGeom>
          <a:noFill/>
        </p:spPr>
        <p:txBody>
          <a:bodyPr wrap="square" lIns="91364" tIns="45683" rIns="91364" bIns="45683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Cisco Networking Academy</a:t>
            </a:r>
          </a:p>
        </p:txBody>
      </p:sp>
      <p:sp>
        <p:nvSpPr>
          <p:cNvPr id="14" name="Rectangle 209"/>
          <p:cNvSpPr txBox="1">
            <a:spLocks noChangeArrowheads="1"/>
          </p:cNvSpPr>
          <p:nvPr/>
        </p:nvSpPr>
        <p:spPr bwMode="white">
          <a:xfrm>
            <a:off x="343971" y="2305887"/>
            <a:ext cx="10986638" cy="3761545"/>
          </a:xfrm>
          <a:prstGeom prst="rect">
            <a:avLst/>
          </a:prstGeom>
          <a:ln/>
        </p:spPr>
        <p:txBody>
          <a:bodyPr lIns="91364" tIns="45683" rIns="91364" bIns="45683"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defTabSz="813742">
              <a:defRPr/>
            </a:pP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endParaRPr lang="en-US" sz="9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endParaRPr lang="en-US" sz="19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Rick Graziani</a:t>
            </a:r>
          </a:p>
          <a:p>
            <a:pPr defTabSz="813742">
              <a:defRPr/>
            </a:pPr>
            <a:r>
              <a:rPr lang="en-US" sz="23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CS/CIS Instructor </a:t>
            </a:r>
          </a:p>
          <a:p>
            <a:pPr defTabSz="813742">
              <a:defRPr/>
            </a:pPr>
            <a:r>
              <a:rPr lang="en-US" sz="23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Cabrillo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5" y="260933"/>
            <a:ext cx="690287" cy="3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0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9062991" y="3442732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317105" y="3473325"/>
            <a:ext cx="2306357" cy="521067"/>
          </a:xfrm>
          <a:prstGeom prst="rect">
            <a:avLst/>
          </a:prstGeom>
          <a:solidFill>
            <a:schemeClr val="accent1">
              <a:alpha val="13000"/>
            </a:scheme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5434290" y="1309668"/>
            <a:ext cx="2181128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r>
              <a:rPr lang="en-US" sz="2100" dirty="0">
                <a:cs typeface="Courier"/>
              </a:rPr>
              <a:t>Global </a:t>
            </a:r>
            <a:r>
              <a:rPr lang="en-US" sz="2100" dirty="0" err="1">
                <a:cs typeface="Courier"/>
              </a:rPr>
              <a:t>Unicast</a:t>
            </a:r>
            <a:endParaRPr lang="en-US" sz="2100" dirty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5085" y="1223069"/>
            <a:ext cx="3928615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86121" y="2402768"/>
            <a:ext cx="230635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Manual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24226" y="3392046"/>
            <a:ext cx="1915325" cy="707811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1900" b="1" dirty="0">
                <a:cs typeface="Courier"/>
              </a:rPr>
              <a:t>IPv6 Unnumbered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4375" y="3534352"/>
            <a:ext cx="191532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IPv6 Address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6166776" y="1894478"/>
            <a:ext cx="30066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304240" y="3022340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46422" y="3155015"/>
            <a:ext cx="28354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885447" y="3297641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720914" y="3297641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64158" y="2046383"/>
            <a:ext cx="53044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3303183" y="2208958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8607624" y="2205782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28710" y="3458601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63329" y="3382260"/>
            <a:ext cx="2451491" cy="707811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1900" b="1" dirty="0">
                <a:cs typeface="Courier"/>
              </a:rPr>
              <a:t>Stateless </a:t>
            </a:r>
            <a:r>
              <a:rPr lang="en-US" sz="1900" b="1" dirty="0" err="1">
                <a:cs typeface="Courier"/>
              </a:rPr>
              <a:t>Autoconfiguration</a:t>
            </a:r>
            <a:endParaRPr lang="en-US" sz="1900" b="1" dirty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58102" y="3534352"/>
            <a:ext cx="191532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b="1" dirty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8640690" y="3024724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82872" y="3157399"/>
            <a:ext cx="28354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7221897" y="3300026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10057365" y="3300026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93243" y="3460985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86107" y="2366741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15420" y="2366741"/>
            <a:ext cx="2306357" cy="5210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4279" y="4559457"/>
            <a:ext cx="1397891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26350" y="4559457"/>
            <a:ext cx="1397891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886509" y="4112612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60990" y="4247671"/>
            <a:ext cx="232602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800018" y="4387913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126040" y="4408658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3187" y="4627876"/>
            <a:ext cx="125494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481" y="4657600"/>
            <a:ext cx="125494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EUI-64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19094" y="2402768"/>
            <a:ext cx="157985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r>
              <a:rPr lang="en-US" sz="2100" dirty="0">
                <a:cs typeface="Courier"/>
              </a:rPr>
              <a:t>Dynamic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Configuring Dynamic IPv6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65"/>
            <a:ext cx="12188825" cy="5730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IPv6 – It all begins with the Router Advertisement</a:t>
            </a:r>
            <a:endParaRPr lang="en-US" dirty="0">
              <a:latin typeface="Arial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04721" y="5943600"/>
            <a:ext cx="11429140" cy="8382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CA" sz="2400" dirty="0" smtClean="0">
                <a:latin typeface="Arial" charset="0"/>
              </a:rPr>
              <a:t>The Router Solicitation message is used to ask, “How to I I obtain an IPv6 address automatically?”</a:t>
            </a:r>
            <a:endParaRPr lang="en-CA" sz="2400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9751060" y="1066800"/>
            <a:ext cx="2437765" cy="1371600"/>
          </a:xfrm>
          <a:prstGeom prst="wedgeRectCallout">
            <a:avLst>
              <a:gd name="adj1" fmla="val -74179"/>
              <a:gd name="adj2" fmla="val 24851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I need IPv6 address information…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6" y="1066800"/>
            <a:ext cx="7239160" cy="4562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212" y="4449616"/>
            <a:ext cx="7394554" cy="1179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9344766" y="786147"/>
            <a:ext cx="2389095" cy="1542057"/>
          </a:xfrm>
          <a:prstGeom prst="wedgeRectCallout">
            <a:avLst>
              <a:gd name="adj1" fmla="val -79117"/>
              <a:gd name="adj2" fmla="val -80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need IPv6 addressing information….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0" y="867324"/>
            <a:ext cx="2389095" cy="1542057"/>
          </a:xfrm>
          <a:prstGeom prst="wedgeRectCallout">
            <a:avLst>
              <a:gd name="adj1" fmla="val 70854"/>
              <a:gd name="adj2" fmla="val -10028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 me tell you how we’re going to do this….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78" y="580942"/>
            <a:ext cx="9937901" cy="429341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6073" y="4874343"/>
            <a:ext cx="11398952" cy="2009276"/>
          </a:xfrm>
        </p:spPr>
        <p:txBody>
          <a:bodyPr>
            <a:normAutofit/>
          </a:bodyPr>
          <a:lstStyle/>
          <a:p>
            <a:r>
              <a:rPr lang="en-US" sz="2400" dirty="0"/>
              <a:t>The Router Advertisement (RA) tells hosts how it will receive IPv6 Address Information. </a:t>
            </a:r>
          </a:p>
          <a:p>
            <a:r>
              <a:rPr lang="en-US" sz="2400" dirty="0"/>
              <a:t>Sent periodically by an IPv6 router or…</a:t>
            </a:r>
          </a:p>
          <a:p>
            <a:r>
              <a:rPr lang="en-US" sz="2400" dirty="0"/>
              <a:t>When the router receives a Router Solicitation message from a host.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With IPv6 it begins with the Router Advertisement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6968" y="729541"/>
            <a:ext cx="7377134" cy="10943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8809327" y="3656344"/>
            <a:ext cx="652315" cy="5306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A Router Must Be Enabled as an “IPv6 Router”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3" y="3150930"/>
            <a:ext cx="11398952" cy="3507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Router Advertisement/Solicitation Messages</a:t>
            </a:r>
          </a:p>
          <a:p>
            <a:r>
              <a:rPr lang="en-US" sz="2400" dirty="0"/>
              <a:t>Part of ICMPv6 (Internet Control Message Protocol for IPv6)</a:t>
            </a:r>
          </a:p>
          <a:p>
            <a:r>
              <a:rPr lang="en-US" sz="2400" dirty="0"/>
              <a:t>Router Advertisements are sent by an “IPv6 router” – </a:t>
            </a:r>
            <a:r>
              <a:rPr lang="en-US" sz="2400" b="1" dirty="0">
                <a:latin typeface="Courier New"/>
                <a:cs typeface="Courier New"/>
              </a:rPr>
              <a:t>ipv6 unicast-routing </a:t>
            </a:r>
            <a:r>
              <a:rPr lang="en-US" sz="2400" dirty="0"/>
              <a:t>command</a:t>
            </a:r>
          </a:p>
          <a:p>
            <a:pPr lvl="1"/>
            <a:r>
              <a:rPr lang="en-US" sz="2300" dirty="0"/>
              <a:t>Forwards IPv6 Packets</a:t>
            </a:r>
          </a:p>
          <a:p>
            <a:pPr lvl="1"/>
            <a:r>
              <a:rPr lang="en-US" sz="2300" dirty="0"/>
              <a:t>Can be enabled for IPv6 static and dynamic routing</a:t>
            </a:r>
          </a:p>
          <a:p>
            <a:pPr lvl="1"/>
            <a:r>
              <a:rPr lang="en-US" sz="2300" dirty="0"/>
              <a:t>Sends ICMPv6 Router Advertisements</a:t>
            </a:r>
          </a:p>
          <a:p>
            <a:r>
              <a:rPr lang="en-US" sz="2400" dirty="0"/>
              <a:t>Routers can be configured with IPv6 addresses without being an IPv6 router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110955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368313"/>
            <a:ext cx="828558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80827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0165513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732" y="1761672"/>
            <a:ext cx="697429" cy="9275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390914" y="2689265"/>
            <a:ext cx="2377574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DHCPv6 Server</a:t>
            </a:r>
            <a:endParaRPr lang="en-US" dirty="0">
              <a:solidFill>
                <a:srgbClr val="01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84252" y="2169119"/>
            <a:ext cx="7152350" cy="694996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unicast-routing</a:t>
            </a:r>
            <a:endParaRPr lang="en-US" b="1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729427" y="173465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SLAAC (Stateless Address </a:t>
            </a:r>
            <a:r>
              <a:rPr lang="en-US" dirty="0" err="1" smtClean="0"/>
              <a:t>Autoconfiguration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110955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36831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80827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761672"/>
            <a:ext cx="697429" cy="9275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4163" y="278010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84252" y="2169119"/>
            <a:ext cx="7152350" cy="694996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unicast-routing</a:t>
            </a:r>
            <a:endParaRPr lang="en-US" b="1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729427" y="173465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265" y="2864113"/>
            <a:ext cx="9368193" cy="3865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1 (Default on Cisco routers)  O Flag = 0, M Flag = 0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2 (Discussed in CCNA Switching)  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“Here is my information but you need to get other information such as DNS addresses from 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DHCPv6 server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3 (Discussed in CCNA Switching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x,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 can’t help you. Ask a </a:t>
            </a:r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server for all your information.”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252" y="2864113"/>
            <a:ext cx="9368193" cy="1134839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552458" y="3674726"/>
            <a:ext cx="1526769" cy="13374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RA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8755296" y="188818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036475" y="-615"/>
            <a:ext cx="7152352" cy="2088672"/>
          </a:xfrm>
          <a:solidFill>
            <a:schemeClr val="bg1"/>
          </a:solidFill>
          <a:ln>
            <a:solidFill>
              <a:srgbClr val="010000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Option 1 and 2: Stateless Address </a:t>
            </a:r>
            <a:r>
              <a:rPr lang="en-US" sz="2400" b="1" dirty="0" err="1"/>
              <a:t>Autconfiguration</a:t>
            </a:r>
            <a:r>
              <a:rPr lang="en-US" sz="2400" b="1" dirty="0"/>
              <a:t> </a:t>
            </a:r>
            <a:r>
              <a:rPr lang="en-US" sz="2400" dirty="0"/>
              <a:t>– DHCPv6 Server does not maintain state of addresses</a:t>
            </a:r>
          </a:p>
          <a:p>
            <a:r>
              <a:rPr lang="en-US" sz="2400" b="1" dirty="0"/>
              <a:t>Option 3: </a:t>
            </a:r>
            <a:r>
              <a:rPr lang="en-US" sz="2400" b="1" dirty="0" err="1"/>
              <a:t>Stateful</a:t>
            </a:r>
            <a:r>
              <a:rPr lang="en-US" sz="2400" b="1" dirty="0"/>
              <a:t> Address Configuration </a:t>
            </a:r>
            <a:r>
              <a:rPr lang="en-US" sz="2400" dirty="0"/>
              <a:t>– Address received from DHCPv6 Server 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2" grpId="0" build="p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175206"/>
            <a:ext cx="11448832" cy="838200"/>
          </a:xfrm>
        </p:spPr>
        <p:txBody>
          <a:bodyPr/>
          <a:lstStyle/>
          <a:p>
            <a:r>
              <a:rPr lang="en-US" dirty="0" smtClean="0"/>
              <a:t>SLAAC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80" y="-1"/>
            <a:ext cx="8198872" cy="6830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0519" y="2675924"/>
            <a:ext cx="8964928" cy="14967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30519" y="4158732"/>
            <a:ext cx="8964928" cy="1162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30519" y="5293814"/>
            <a:ext cx="8964928" cy="15362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553909"/>
          </a:xfrm>
        </p:spPr>
        <p:txBody>
          <a:bodyPr/>
          <a:lstStyle/>
          <a:p>
            <a:r>
              <a:rPr lang="en-US" dirty="0" smtClean="0"/>
              <a:t>Router Advertisement – Option 1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4743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20619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626504" y="1191351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656" y="1599551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Isosceles Triangle 14"/>
          <p:cNvSpPr/>
          <p:nvPr/>
        </p:nvSpPr>
        <p:spPr>
          <a:xfrm>
            <a:off x="1729427" y="157253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266" y="2020508"/>
            <a:ext cx="5233753" cy="308696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1 – RA Message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     FF02::1 (All IPv6 devices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FE80::1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(Link-local address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:ACAD: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1::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Prefix-length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64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18020" y="2566013"/>
            <a:ext cx="1216013" cy="13374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RA</a:t>
            </a:r>
          </a:p>
        </p:txBody>
      </p:sp>
      <p:sp>
        <p:nvSpPr>
          <p:cNvPr id="7" name="Oval 6"/>
          <p:cNvSpPr/>
          <p:nvPr/>
        </p:nvSpPr>
        <p:spPr>
          <a:xfrm>
            <a:off x="4823512" y="1443805"/>
            <a:ext cx="594494" cy="609111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5300" y="729689"/>
            <a:ext cx="3725442" cy="461663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MAC: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00-03-6B-8C-E0-80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9336266" y="1274325"/>
            <a:ext cx="567472" cy="1137299"/>
          </a:xfrm>
          <a:prstGeom prst="ben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955085" y="2699797"/>
            <a:ext cx="5233753" cy="249914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Prefix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:ACAD: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1::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Prefix-length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64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Default Gateway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FE80::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10000"/>
                </a:solidFill>
                <a:latin typeface="Arial"/>
                <a:cs typeface="Arial"/>
              </a:rPr>
              <a:t>Global Unicast Address: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2001:DB8:ACAD:1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b="1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+ Interface ID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0562" y="744541"/>
            <a:ext cx="3349745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2001:DB8:ACAD:1::/64</a:t>
            </a:r>
          </a:p>
        </p:txBody>
      </p:sp>
      <p:sp>
        <p:nvSpPr>
          <p:cNvPr id="20" name="Bent Arrow 19"/>
          <p:cNvSpPr/>
          <p:nvPr/>
        </p:nvSpPr>
        <p:spPr>
          <a:xfrm rot="10800000">
            <a:off x="9903736" y="5198944"/>
            <a:ext cx="1070558" cy="1040269"/>
          </a:xfrm>
          <a:prstGeom prst="bentArrow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9535" y="5593132"/>
            <a:ext cx="3715591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EUI-64 Process or Random 64-bit value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23621" y="2087935"/>
            <a:ext cx="594494" cy="609111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2</a:t>
            </a:r>
          </a:p>
        </p:txBody>
      </p:sp>
      <p:pic>
        <p:nvPicPr>
          <p:cNvPr id="27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47" y="5134840"/>
            <a:ext cx="697429" cy="9275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25911" y="6012956"/>
            <a:ext cx="2678416" cy="461665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29" name="&quot;No&quot; Symbol 28"/>
          <p:cNvSpPr/>
          <p:nvPr/>
        </p:nvSpPr>
        <p:spPr>
          <a:xfrm>
            <a:off x="3988951" y="4781210"/>
            <a:ext cx="1905086" cy="1871799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29128" y="5393883"/>
            <a:ext cx="594494" cy="609111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1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 animBg="1"/>
      <p:bldP spid="28" grpId="0"/>
      <p:bldP spid="29" grpId="0" animBg="1"/>
      <p:bldP spid="2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335273" y="-1"/>
            <a:ext cx="5852875" cy="689009"/>
          </a:xfrm>
        </p:spPr>
        <p:txBody>
          <a:bodyPr>
            <a:normAutofit/>
          </a:bodyPr>
          <a:lstStyle/>
          <a:p>
            <a:r>
              <a:rPr lang="en-CA" dirty="0" smtClean="0"/>
              <a:t>Dynamic Interface ID</a:t>
            </a:r>
            <a:endParaRPr lang="en-CA" dirty="0"/>
          </a:p>
        </p:txBody>
      </p:sp>
      <p:sp>
        <p:nvSpPr>
          <p:cNvPr id="45" name="Rectangle 44"/>
          <p:cNvSpPr/>
          <p:nvPr/>
        </p:nvSpPr>
        <p:spPr>
          <a:xfrm>
            <a:off x="588559" y="2750507"/>
            <a:ext cx="3355658" cy="5670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944217" y="2750507"/>
            <a:ext cx="1605964" cy="5670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50181" y="2750507"/>
            <a:ext cx="4470500" cy="567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665020" y="2852580"/>
            <a:ext cx="1775545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Interface ID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4217" y="2818560"/>
            <a:ext cx="1553430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Subnet ID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5290" y="2829900"/>
            <a:ext cx="3095719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Global Routing Prefix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5764" y="2381188"/>
            <a:ext cx="612516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/48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3421" y="2381188"/>
            <a:ext cx="584015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sz="1600" dirty="0"/>
              <a:t>/</a:t>
            </a:r>
            <a:r>
              <a:rPr lang="en-US" dirty="0" smtClean="0">
                <a:latin typeface="Arial"/>
                <a:cs typeface="Arial"/>
              </a:rPr>
              <a:t>64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Left Brace 60"/>
          <p:cNvSpPr/>
          <p:nvPr/>
        </p:nvSpPr>
        <p:spPr>
          <a:xfrm rot="5400000" flipH="1">
            <a:off x="7584151" y="1342771"/>
            <a:ext cx="402583" cy="4470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084332" y="2383241"/>
            <a:ext cx="1091465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64 bits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>
            <a:stCxn id="24" idx="1"/>
          </p:cNvCxnSpPr>
          <p:nvPr/>
        </p:nvCxnSpPr>
        <p:spPr>
          <a:xfrm flipH="1">
            <a:off x="6143400" y="4008355"/>
            <a:ext cx="1002877" cy="245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3"/>
            <a:endCxn id="74" idx="0"/>
          </p:cNvCxnSpPr>
          <p:nvPr/>
        </p:nvCxnSpPr>
        <p:spPr>
          <a:xfrm>
            <a:off x="8391032" y="4008355"/>
            <a:ext cx="1168548" cy="245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5658" y="4253396"/>
            <a:ext cx="2425813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EUI-64 Process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95227" y="4253396"/>
            <a:ext cx="4528704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Randomly Generated Number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6279" y="3777527"/>
            <a:ext cx="1244752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SLAAC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2" name="Left Brace 31"/>
          <p:cNvSpPr/>
          <p:nvPr/>
        </p:nvSpPr>
        <p:spPr>
          <a:xfrm rot="5400000">
            <a:off x="2812281" y="-242786"/>
            <a:ext cx="461665" cy="49090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49385" y="1157552"/>
            <a:ext cx="3349745" cy="830997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Router Advertisement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2001:DB8:ACAD:1::/64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6190" y="4971673"/>
            <a:ext cx="11398952" cy="1742787"/>
          </a:xfrm>
        </p:spPr>
        <p:txBody>
          <a:bodyPr>
            <a:noAutofit/>
          </a:bodyPr>
          <a:lstStyle/>
          <a:p>
            <a:pPr marL="342759" indent="-342759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10000"/>
                </a:solidFill>
              </a:rPr>
              <a:t>Windows operating systems, Windows XP and Server 2003 use EUI-64. </a:t>
            </a:r>
          </a:p>
          <a:p>
            <a:pPr marL="342759" indent="-342759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10000"/>
                </a:solidFill>
              </a:rPr>
              <a:t>Windows Vista and newer; hosts create a random 64-bit Interface ID. </a:t>
            </a:r>
          </a:p>
          <a:p>
            <a:pPr marL="342759" indent="-342759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10000"/>
                </a:solidFill>
              </a:rPr>
              <a:t>Linux: Mostly use random 64-bit number</a:t>
            </a:r>
          </a:p>
          <a:p>
            <a:pPr marL="342759" indent="-342759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10000"/>
                </a:solidFill>
              </a:rPr>
              <a:t>Mac OSX: use EUI-64 (on my Macs)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159" y="3642199"/>
            <a:ext cx="1492498" cy="1193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997" y="2540833"/>
            <a:ext cx="1546841" cy="1653715"/>
          </a:xfrm>
          <a:prstGeom prst="rect">
            <a:avLst/>
          </a:prstGeom>
        </p:spPr>
      </p:pic>
      <p:pic>
        <p:nvPicPr>
          <p:cNvPr id="37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7522" y="353644"/>
            <a:ext cx="697429" cy="92758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9102188" y="1231760"/>
            <a:ext cx="2678416" cy="461665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39" name="&quot;No&quot; Symbol 38"/>
          <p:cNvSpPr/>
          <p:nvPr/>
        </p:nvSpPr>
        <p:spPr>
          <a:xfrm>
            <a:off x="9365225" y="0"/>
            <a:ext cx="1905086" cy="1871799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3" grpId="0"/>
      <p:bldP spid="74" grpId="0"/>
      <p:bldP spid="24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553909"/>
          </a:xfrm>
        </p:spPr>
        <p:txBody>
          <a:bodyPr/>
          <a:lstStyle/>
          <a:p>
            <a:r>
              <a:rPr lang="en-US" dirty="0" smtClean="0"/>
              <a:t>EUI-64 (Extended Unique Identifier – 64)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4743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20619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626504" y="1191351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656" y="1599551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Isosceles Triangle 14"/>
          <p:cNvSpPr/>
          <p:nvPr/>
        </p:nvSpPr>
        <p:spPr>
          <a:xfrm>
            <a:off x="1729427" y="157253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266" y="2020508"/>
            <a:ext cx="5233753" cy="2754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1 – RA Message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    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FE80::1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(Link-local address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:ACAD: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1::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Prefix-length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64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18020" y="2566013"/>
            <a:ext cx="1216013" cy="13374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RA</a:t>
            </a:r>
          </a:p>
        </p:txBody>
      </p:sp>
      <p:sp>
        <p:nvSpPr>
          <p:cNvPr id="7" name="Oval 6"/>
          <p:cNvSpPr/>
          <p:nvPr/>
        </p:nvSpPr>
        <p:spPr>
          <a:xfrm>
            <a:off x="4823512" y="1443805"/>
            <a:ext cx="594494" cy="609111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5297" y="729689"/>
            <a:ext cx="3725376" cy="461631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MAC: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00-03-6B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-E9-D4-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19" name="Bent Arrow 18"/>
          <p:cNvSpPr/>
          <p:nvPr/>
        </p:nvSpPr>
        <p:spPr>
          <a:xfrm flipV="1">
            <a:off x="9336266" y="1274325"/>
            <a:ext cx="567472" cy="1137299"/>
          </a:xfrm>
          <a:prstGeom prst="ben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955085" y="2699797"/>
            <a:ext cx="5233753" cy="249914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Prefix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:ACAD: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1::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Prefix-length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64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Default Gateway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FE80::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10000"/>
                </a:solidFill>
                <a:latin typeface="Arial"/>
                <a:cs typeface="Arial"/>
              </a:rPr>
              <a:t>Global Unicast Address: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2001:DB8:ACAD:1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b="1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+ Interface ID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0562" y="744541"/>
            <a:ext cx="3349745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2001:DB8:ACAD:1::/64</a:t>
            </a:r>
          </a:p>
        </p:txBody>
      </p:sp>
      <p:sp>
        <p:nvSpPr>
          <p:cNvPr id="20" name="Bent Arrow 19"/>
          <p:cNvSpPr/>
          <p:nvPr/>
        </p:nvSpPr>
        <p:spPr>
          <a:xfrm rot="10800000">
            <a:off x="9903736" y="5198944"/>
            <a:ext cx="1070558" cy="1040269"/>
          </a:xfrm>
          <a:prstGeom prst="bentArrow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9535" y="5593132"/>
            <a:ext cx="3715591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EUI-64 Process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or Random 64-bit value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23621" y="2087935"/>
            <a:ext cx="594494" cy="609111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2</a:t>
            </a:r>
          </a:p>
        </p:txBody>
      </p:sp>
      <p:pic>
        <p:nvPicPr>
          <p:cNvPr id="27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47" y="5134840"/>
            <a:ext cx="697429" cy="9275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25911" y="6012956"/>
            <a:ext cx="2678416" cy="461665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29" name="&quot;No&quot; Symbol 28"/>
          <p:cNvSpPr/>
          <p:nvPr/>
        </p:nvSpPr>
        <p:spPr>
          <a:xfrm>
            <a:off x="3988951" y="4781210"/>
            <a:ext cx="1905086" cy="1871799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3633" y="5593128"/>
            <a:ext cx="2412645" cy="41981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8395298" y="744528"/>
            <a:ext cx="3793527" cy="41981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650" y="1389383"/>
            <a:ext cx="1751881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r"/>
            <a:r>
              <a:rPr lang="en-US" sz="1900" dirty="0">
                <a:latin typeface="Arial"/>
                <a:cs typeface="Arial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9517" y="379932"/>
            <a:ext cx="3864516" cy="707864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900" dirty="0">
                <a:latin typeface="Arial"/>
                <a:cs typeface="Arial"/>
              </a:rPr>
              <a:t>OUI</a:t>
            </a:r>
          </a:p>
          <a:p>
            <a:pPr algn="ctr"/>
            <a:r>
              <a:rPr lang="en-US" sz="1900" dirty="0">
                <a:latin typeface="Arial"/>
                <a:cs typeface="Arial"/>
              </a:rPr>
              <a:t>24 bits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1487" y="379932"/>
            <a:ext cx="3597080" cy="707864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900" dirty="0">
                <a:latin typeface="Arial"/>
                <a:cs typeface="Arial"/>
              </a:rPr>
              <a:t>Device Identifier</a:t>
            </a:r>
          </a:p>
          <a:p>
            <a:pPr algn="ctr"/>
            <a:r>
              <a:rPr lang="en-US" sz="1900" dirty="0">
                <a:latin typeface="Arial"/>
                <a:cs typeface="Arial"/>
              </a:rPr>
              <a:t>24 bits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5279182" y="-698260"/>
            <a:ext cx="357360" cy="35341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8939226" y="-691972"/>
            <a:ext cx="357360" cy="35341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56887" y="2552451"/>
            <a:ext cx="997564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r"/>
            <a:r>
              <a:rPr lang="en-US" sz="1900" dirty="0">
                <a:latin typeface="Arial"/>
                <a:cs typeface="Arial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135" y="2033070"/>
            <a:ext cx="3604188" cy="415476"/>
          </a:xfrm>
          <a:prstGeom prst="rect">
            <a:avLst/>
          </a:prstGeom>
          <a:noFill/>
        </p:spPr>
        <p:txBody>
          <a:bodyPr wrap="none" lIns="121851" tIns="60925" rIns="121851" bIns="60925" rtlCol="0">
            <a:spAutoFit/>
          </a:bodyPr>
          <a:lstStyle/>
          <a:p>
            <a:r>
              <a:rPr lang="en-US" sz="1900" b="1" dirty="0">
                <a:latin typeface="Arial"/>
                <a:cs typeface="Arial"/>
              </a:rPr>
              <a:t>Step 1: Split </a:t>
            </a:r>
            <a:r>
              <a:rPr lang="en-US" sz="1900" dirty="0">
                <a:latin typeface="Arial"/>
                <a:cs typeface="Arial"/>
              </a:rPr>
              <a:t>the MAC address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6887" y="3731999"/>
            <a:ext cx="997564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r"/>
            <a:r>
              <a:rPr lang="en-US" sz="1900" dirty="0">
                <a:latin typeface="Arial"/>
                <a:cs typeface="Arial"/>
              </a:rPr>
              <a:t>Binary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135" y="3151859"/>
            <a:ext cx="2466450" cy="415476"/>
          </a:xfrm>
          <a:prstGeom prst="rect">
            <a:avLst/>
          </a:prstGeom>
          <a:noFill/>
        </p:spPr>
        <p:txBody>
          <a:bodyPr wrap="none" lIns="121851" tIns="60925" rIns="121851" bIns="60925" rtlCol="0">
            <a:spAutoFit/>
          </a:bodyPr>
          <a:lstStyle/>
          <a:p>
            <a:r>
              <a:rPr lang="en-US" sz="1900" b="1" dirty="0">
                <a:latin typeface="Arial"/>
                <a:cs typeface="Arial"/>
              </a:rPr>
              <a:t>Step 2: Insert FFFE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20754" y="4849199"/>
            <a:ext cx="997564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r"/>
            <a:r>
              <a:rPr lang="en-US" sz="1900" dirty="0">
                <a:latin typeface="Arial"/>
                <a:cs typeface="Arial"/>
              </a:rPr>
              <a:t>Binary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" y="4329823"/>
            <a:ext cx="2813612" cy="415476"/>
          </a:xfrm>
          <a:prstGeom prst="rect">
            <a:avLst/>
          </a:prstGeom>
          <a:noFill/>
        </p:spPr>
        <p:txBody>
          <a:bodyPr wrap="none" lIns="121851" tIns="60925" rIns="121851" bIns="60925" rtlCol="0">
            <a:spAutoFit/>
          </a:bodyPr>
          <a:lstStyle/>
          <a:p>
            <a:r>
              <a:rPr lang="en-US" sz="1900" b="1" dirty="0">
                <a:latin typeface="Arial"/>
                <a:cs typeface="Arial"/>
              </a:rPr>
              <a:t>Step 3: Flip the U/L bit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20754" y="6028747"/>
            <a:ext cx="997564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r"/>
            <a:r>
              <a:rPr lang="en-US" sz="1900" dirty="0">
                <a:latin typeface="Arial"/>
                <a:cs typeface="Arial"/>
              </a:rPr>
              <a:t>Binary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423552" y="5877905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3295159" y="6176168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511663" y="6176168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8459085" y="5877111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9330694" y="6175376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0547199" y="6175376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" y="5448611"/>
            <a:ext cx="6365904" cy="415476"/>
          </a:xfrm>
          <a:prstGeom prst="rect">
            <a:avLst/>
          </a:prstGeom>
          <a:noFill/>
        </p:spPr>
        <p:txBody>
          <a:bodyPr wrap="none" lIns="121851" tIns="60925" rIns="121851" bIns="60925" rtlCol="0">
            <a:spAutoFit/>
          </a:bodyPr>
          <a:lstStyle/>
          <a:p>
            <a:r>
              <a:rPr lang="en-US" sz="1900" b="1" dirty="0">
                <a:latin typeface="Arial"/>
                <a:cs typeface="Arial"/>
              </a:rPr>
              <a:t>Modified EUI-64 Interface ID in Hexadecimal Notation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056761" y="3581951"/>
            <a:ext cx="2438455" cy="597056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6988298" y="387942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20629" y="3699631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1111 1111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35091" y="3710287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1111 1110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013496" y="4697561"/>
            <a:ext cx="2438455" cy="597056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6945033" y="4995031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77364" y="4815243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1111 1111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91826" y="4825898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1111 1110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025392" y="5877111"/>
            <a:ext cx="2438455" cy="597056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6956929" y="617458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418318" y="5967193"/>
            <a:ext cx="1171199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02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17169" y="5967193"/>
            <a:ext cx="1288851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03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48143" y="5967193"/>
            <a:ext cx="1267257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6B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451953" y="5967193"/>
            <a:ext cx="1171199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550804" y="5967193"/>
            <a:ext cx="1288851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781775" y="5967193"/>
            <a:ext cx="1267257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80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53723" y="5963609"/>
            <a:ext cx="1171199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152573" y="5963609"/>
            <a:ext cx="1288851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2875286" y="4418241"/>
            <a:ext cx="861911" cy="3"/>
          </a:xfrm>
          <a:prstGeom prst="straightConnector1">
            <a:avLst/>
          </a:prstGeom>
          <a:ln w="3810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 flipV="1">
            <a:off x="2459696" y="1869549"/>
            <a:ext cx="1231123" cy="53126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6053736" y="1871137"/>
            <a:ext cx="1231123" cy="53126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287886" y="1867169"/>
            <a:ext cx="1214464" cy="53523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0877836" y="1871137"/>
            <a:ext cx="1214464" cy="53523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2160094" y="3280776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11794827" y="3280776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2200667" y="4436432"/>
            <a:ext cx="520144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11787902" y="4436432"/>
            <a:ext cx="520144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699037" y="1271699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4570646" y="1569964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5787151" y="1569964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699035" y="1390969"/>
            <a:ext cx="1171199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00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97886" y="1390969"/>
            <a:ext cx="1288851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03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28860" y="1390969"/>
            <a:ext cx="1267257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6B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296120" y="1273287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8167727" y="1571552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9384231" y="1571552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296115" y="1392557"/>
            <a:ext cx="1171199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94968" y="1392557"/>
            <a:ext cx="1288851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625939" y="1392557"/>
            <a:ext cx="1267257" cy="492443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80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428316" y="2385456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3299923" y="268372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4516427" y="268372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336191" y="2504727"/>
            <a:ext cx="1263319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527164" y="2504727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0000 0011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758135" y="2504727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0110 1011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467315" y="2402403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9338924" y="2700667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0555429" y="2700667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467313" y="2521671"/>
            <a:ext cx="1171199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1110 1001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9566164" y="2521671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1101 0100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797138" y="2521671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1000 0000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502350" y="3579568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9373959" y="3877832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10590464" y="3877832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502348" y="3698839"/>
            <a:ext cx="1171199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1110 100</a:t>
            </a:r>
            <a:r>
              <a:rPr lang="en-US" sz="1600" dirty="0"/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601199" y="3698839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1101 0100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832173" y="3698839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dirty="0">
                <a:latin typeface="Arial"/>
                <a:cs typeface="Arial"/>
              </a:rPr>
              <a:t>000 </a:t>
            </a:r>
            <a:r>
              <a:rPr lang="en-US" sz="1600" dirty="0"/>
              <a:t>0000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8441427" y="4696768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rot="5400000">
            <a:off x="9313035" y="4995031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10529539" y="4995031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8441425" y="4816039"/>
            <a:ext cx="1171199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1110 1001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540275" y="4816039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1101 0100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0771247" y="4816039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1000 0000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2461445" y="3581951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3333054" y="3880215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549558" y="3880215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2412315" y="3701219"/>
            <a:ext cx="1220339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</a:t>
            </a:r>
            <a:r>
              <a:rPr lang="en-US" sz="1600" b="1" dirty="0">
                <a:latin typeface="Arial"/>
                <a:cs typeface="Arial"/>
              </a:rPr>
              <a:t>0</a:t>
            </a:r>
            <a:r>
              <a:rPr lang="en-US" sz="1600" dirty="0">
                <a:latin typeface="Arial"/>
                <a:cs typeface="Arial"/>
              </a:rPr>
              <a:t>0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560294" y="3701219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0000 0011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791266" y="3701219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0110 1011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2412304" y="4695975"/>
            <a:ext cx="3597080" cy="597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3283913" y="499424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4500418" y="4994240"/>
            <a:ext cx="597056" cy="21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336191" y="4815243"/>
            <a:ext cx="1247310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</a:t>
            </a:r>
            <a:r>
              <a:rPr lang="en-US" sz="1600" b="1" dirty="0">
                <a:latin typeface="Arial"/>
                <a:cs typeface="Arial"/>
              </a:rPr>
              <a:t>1</a:t>
            </a:r>
            <a:r>
              <a:rPr lang="en-US" sz="1600" dirty="0">
                <a:latin typeface="Arial"/>
                <a:cs typeface="Arial"/>
              </a:rPr>
              <a:t>0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511153" y="4815243"/>
            <a:ext cx="1288851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0000 0011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42126" y="4815243"/>
            <a:ext cx="1267257" cy="369332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0110 1011</a:t>
            </a:r>
          </a:p>
        </p:txBody>
      </p:sp>
      <p:sp>
        <p:nvSpPr>
          <p:cNvPr id="167" name="Oval 23"/>
          <p:cNvSpPr>
            <a:spLocks noChangeArrowheads="1"/>
          </p:cNvSpPr>
          <p:nvPr/>
        </p:nvSpPr>
        <p:spPr bwMode="auto">
          <a:xfrm>
            <a:off x="11951820" y="6692903"/>
            <a:ext cx="237005" cy="165100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lIns="121851" tIns="60925" rIns="121851" bIns="60925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168" name="Oval 24"/>
          <p:cNvSpPr>
            <a:spLocks noChangeArrowheads="1"/>
          </p:cNvSpPr>
          <p:nvPr/>
        </p:nvSpPr>
        <p:spPr bwMode="auto">
          <a:xfrm>
            <a:off x="11951820" y="6692903"/>
            <a:ext cx="237005" cy="165100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lIns="121851" tIns="60925" rIns="121851" bIns="60925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99046" y="3056463"/>
            <a:ext cx="2079792" cy="523220"/>
          </a:xfrm>
          <a:prstGeom prst="rect">
            <a:avLst/>
          </a:prstGeom>
          <a:noFill/>
        </p:spPr>
        <p:txBody>
          <a:bodyPr wrap="none" lIns="91404" tIns="45703" rIns="91404" bIns="45703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F  F      F  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7369" y="3607175"/>
            <a:ext cx="202669" cy="157651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9" name="Rectangle 168"/>
          <p:cNvSpPr/>
          <p:nvPr/>
        </p:nvSpPr>
        <p:spPr>
          <a:xfrm flipH="1">
            <a:off x="2957669" y="5990629"/>
            <a:ext cx="323796" cy="379723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6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62" grpId="0"/>
      <p:bldP spid="63" grpId="0"/>
      <p:bldP spid="76" grpId="0"/>
      <p:bldP spid="77" grpId="0"/>
      <p:bldP spid="78" grpId="0" animBg="1"/>
      <p:bldP spid="84" grpId="0" animBg="1"/>
      <p:bldP spid="90" grpId="0"/>
      <p:bldP spid="91" grpId="0" animBg="1"/>
      <p:bldP spid="93" grpId="0"/>
      <p:bldP spid="94" grpId="0"/>
      <p:bldP spid="95" grpId="0" animBg="1"/>
      <p:bldP spid="97" grpId="0"/>
      <p:bldP spid="98" grpId="0"/>
      <p:bldP spid="99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31" grpId="0" animBg="1"/>
      <p:bldP spid="134" grpId="0"/>
      <p:bldP spid="135" grpId="0"/>
      <p:bldP spid="136" grpId="0"/>
      <p:bldP spid="137" grpId="0" animBg="1"/>
      <p:bldP spid="140" grpId="0"/>
      <p:bldP spid="141" grpId="0"/>
      <p:bldP spid="142" grpId="0"/>
      <p:bldP spid="143" grpId="0" animBg="1"/>
      <p:bldP spid="146" grpId="0"/>
      <p:bldP spid="147" grpId="0"/>
      <p:bldP spid="148" grpId="0"/>
      <p:bldP spid="149" grpId="0" animBg="1"/>
      <p:bldP spid="152" grpId="0"/>
      <p:bldP spid="153" grpId="0"/>
      <p:bldP spid="154" grpId="0"/>
      <p:bldP spid="155" grpId="0" animBg="1"/>
      <p:bldP spid="158" grpId="0"/>
      <p:bldP spid="159" grpId="0"/>
      <p:bldP spid="160" grpId="0"/>
      <p:bldP spid="161" grpId="0" animBg="1"/>
      <p:bldP spid="164" grpId="0"/>
      <p:bldP spid="165" grpId="0"/>
      <p:bldP spid="166" grpId="0"/>
      <p:bldP spid="168" grpId="0" animBg="1"/>
      <p:bldP spid="2" grpId="0"/>
      <p:bldP spid="3" grpId="0" animBg="1"/>
      <p:bldP spid="1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533" y="1339747"/>
            <a:ext cx="11435489" cy="4965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DHCPv4 – Remember IPv4?</a:t>
            </a:r>
          </a:p>
          <a:p>
            <a:r>
              <a:rPr lang="en-US" sz="2800" dirty="0" smtClean="0"/>
              <a:t>ICMPv6 – Used more than ICMPv4</a:t>
            </a:r>
          </a:p>
          <a:p>
            <a:r>
              <a:rPr lang="en-US" sz="2800" dirty="0" err="1" smtClean="0"/>
              <a:t>SLAACers</a:t>
            </a:r>
            <a:r>
              <a:rPr lang="en-US" sz="2800" dirty="0" smtClean="0"/>
              <a:t> – IPv6 Addressing without DHCPv6</a:t>
            </a:r>
          </a:p>
          <a:p>
            <a:r>
              <a:rPr lang="en-US" sz="2800" dirty="0" smtClean="0"/>
              <a:t>Stateless DHCPv6 – I have my address but need some other stuff</a:t>
            </a:r>
          </a:p>
          <a:p>
            <a:r>
              <a:rPr lang="en-US" sz="2800" dirty="0" err="1" smtClean="0"/>
              <a:t>Stateful</a:t>
            </a:r>
            <a:r>
              <a:rPr lang="en-US" sz="2800" dirty="0" smtClean="0"/>
              <a:t> DHCPv6 – Just like DHCPv4 (only different)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055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" y="2067591"/>
            <a:ext cx="12188821" cy="3338127"/>
          </a:xfrm>
          <a:ln>
            <a:solidFill>
              <a:srgbClr val="01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PC1&gt; </a:t>
            </a:r>
            <a:r>
              <a:rPr lang="en-US" b="1" dirty="0" err="1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ipconfig</a:t>
            </a:r>
            <a:endParaRPr lang="en-US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Windows IP Configuration</a:t>
            </a:r>
          </a:p>
          <a:p>
            <a:pPr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Ethernet adapter Local Area Connection: </a:t>
            </a:r>
          </a:p>
          <a:p>
            <a:pPr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   Connection-specific DNS Suffix  . :</a:t>
            </a:r>
          </a:p>
          <a:p>
            <a:pPr marL="0" indent="0"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   IPv6 Address. . . . . . . . . . . : 2001:db8:acad:1: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02-03-6b-ff-fe-e9-d4-80</a:t>
            </a:r>
          </a:p>
          <a:p>
            <a:pPr marL="0" indent="0"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   Link-local IPv6 Address . . . . . : fe80::02-03-6b-ff-fe-e9-d4-80</a:t>
            </a:r>
          </a:p>
          <a:p>
            <a:pPr>
              <a:buNone/>
            </a:pPr>
            <a:r>
              <a:rPr lang="en-US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	 Default Gateway . . . . . . . . . : fe80::1</a:t>
            </a:r>
          </a:p>
          <a:p>
            <a:pPr>
              <a:buNone/>
            </a:pPr>
            <a:endParaRPr lang="en-US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365" y="3964490"/>
            <a:ext cx="11417493" cy="4796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" y="1"/>
            <a:ext cx="4280492" cy="1261809"/>
          </a:xfrm>
          <a:prstGeom prst="rect">
            <a:avLst/>
          </a:prstGeom>
          <a:noFill/>
        </p:spPr>
        <p:txBody>
          <a:bodyPr wrap="square" lIns="121840" tIns="60920" rIns="121840" bIns="60920" rtlCol="0">
            <a:spAutoFit/>
          </a:bodyPr>
          <a:lstStyle/>
          <a:p>
            <a:r>
              <a:rPr lang="en-US" sz="3700" dirty="0"/>
              <a:t>PC1: Global Unicast Address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415" y="129328"/>
            <a:ext cx="7506626" cy="74078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6190" y="5755247"/>
            <a:ext cx="11398952" cy="837620"/>
          </a:xfrm>
          <a:prstGeom prst="rect">
            <a:avLst/>
          </a:prstGeom>
        </p:spPr>
        <p:txBody>
          <a:bodyPr vert="horz" lIns="91372" tIns="45687" rIns="91372" bIns="45687" rtlCol="0">
            <a:normAutofit/>
          </a:bodyPr>
          <a:lstStyle>
            <a:lvl1pPr marL="228525" indent="-228525" algn="l" defTabSz="914095" rtl="0" eaLnBrk="1" latinLnBrk="0" hangingPunct="1">
              <a:lnSpc>
                <a:spcPct val="100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96747" indent="-168221" algn="l" defTabSz="914095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tx2"/>
              </a:buClr>
              <a:buFont typeface="Arial" pitchFamily="34" charset="0"/>
              <a:buChar char="•"/>
              <a:defRPr lang="en-US" sz="1900" kern="1200" dirty="0" smtClean="0">
                <a:solidFill>
                  <a:srgbClr val="54656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071" indent="-177738" algn="l" defTabSz="914095" rtl="0" eaLnBrk="1" latinLnBrk="0" hangingPunct="1">
              <a:lnSpc>
                <a:spcPct val="100000"/>
              </a:lnSpc>
              <a:spcBef>
                <a:spcPts val="840"/>
              </a:spcBef>
              <a:buFont typeface="Arial" pitchFamily="34" charset="0"/>
              <a:buChar char="•"/>
              <a:defRPr lang="en-US" sz="1600" kern="1200" dirty="0" smtClean="0">
                <a:solidFill>
                  <a:srgbClr val="54656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8749" indent="-112679" algn="l" defTabSz="914095" rtl="0" eaLnBrk="1" latinLnBrk="0" hangingPunct="1">
              <a:lnSpc>
                <a:spcPct val="100000"/>
              </a:lnSpc>
              <a:spcBef>
                <a:spcPts val="840"/>
              </a:spcBef>
              <a:buFont typeface="Arial" pitchFamily="34" charset="0"/>
              <a:buChar char="•"/>
              <a:defRPr lang="en-US" sz="1500" kern="1200" dirty="0" smtClean="0">
                <a:solidFill>
                  <a:srgbClr val="54656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421" indent="-115856" algn="l" defTabSz="914095" rtl="0" eaLnBrk="1" latinLnBrk="0" hangingPunct="1">
              <a:lnSpc>
                <a:spcPct val="100000"/>
              </a:lnSpc>
              <a:spcBef>
                <a:spcPts val="840"/>
              </a:spcBef>
              <a:buFont typeface="Arial" pitchFamily="34" charset="0"/>
              <a:buChar char="•"/>
              <a:defRPr lang="en-US" sz="1500" kern="1200" dirty="0">
                <a:solidFill>
                  <a:srgbClr val="54656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67" indent="-228525" algn="l" defTabSz="9140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5" algn="l" defTabSz="9140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9" indent="-228525" algn="l" defTabSz="9140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5" indent="-228525" algn="l" defTabSz="9140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64-bit Interface ID and the EUI-64 process accommodate the IEEE specification for a 64-bit MAC address.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144" y="1852452"/>
            <a:ext cx="1899361" cy="1899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52651" y="406863"/>
            <a:ext cx="3507300" cy="4632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9437116" y="82625"/>
            <a:ext cx="1077123" cy="3323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238678" y="-782308"/>
            <a:ext cx="505643" cy="38104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9897569" y="-630716"/>
            <a:ext cx="505643" cy="35072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15355" y="1375755"/>
            <a:ext cx="2527591" cy="384719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900" dirty="0"/>
              <a:t>Router Advertisement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9599" y="1387075"/>
            <a:ext cx="942991" cy="384719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900" dirty="0">
                <a:solidFill>
                  <a:srgbClr val="3366FF"/>
                </a:solidFill>
              </a:rPr>
              <a:t>EUI-64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80318" y="3964490"/>
            <a:ext cx="903087" cy="4796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599882" y="3964490"/>
            <a:ext cx="225839" cy="4796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24743" y="2464269"/>
            <a:ext cx="246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a 64-bit interface 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7" grpId="0" animBg="1"/>
      <p:bldP spid="1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12188825" cy="2651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3014955"/>
            <a:ext cx="11448832" cy="838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Stateless DHCPv6 – I have my address but need some other stuff</a:t>
            </a:r>
          </a:p>
        </p:txBody>
      </p:sp>
    </p:spTree>
    <p:extLst>
      <p:ext uri="{BB962C8B-B14F-4D97-AF65-F5344CB8AC3E}">
        <p14:creationId xmlns:p14="http://schemas.microsoft.com/office/powerpoint/2010/main" val="24831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8928766" y="3460985"/>
            <a:ext cx="2306357" cy="5210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317105" y="3473325"/>
            <a:ext cx="2306357" cy="521067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5434290" y="1309668"/>
            <a:ext cx="2181128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r>
              <a:rPr lang="en-US" sz="2100" dirty="0">
                <a:cs typeface="Courier"/>
              </a:rPr>
              <a:t>Global </a:t>
            </a:r>
            <a:r>
              <a:rPr lang="en-US" sz="2100" dirty="0" err="1">
                <a:cs typeface="Courier"/>
              </a:rPr>
              <a:t>Unicast</a:t>
            </a:r>
            <a:endParaRPr lang="en-US" sz="2100" dirty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5085" y="1223069"/>
            <a:ext cx="3928615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86121" y="2402768"/>
            <a:ext cx="230635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Manual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24226" y="3392046"/>
            <a:ext cx="1915325" cy="707811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1900" b="1" dirty="0">
                <a:cs typeface="Courier"/>
              </a:rPr>
              <a:t>IPv6 Unnumbered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4375" y="3534352"/>
            <a:ext cx="191532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IPv6 Address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6166776" y="1894478"/>
            <a:ext cx="30066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304240" y="3022340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46422" y="3155015"/>
            <a:ext cx="28354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885447" y="3297641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720914" y="3297641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64158" y="2046383"/>
            <a:ext cx="53044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3303183" y="2208958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8607624" y="2205782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28710" y="3458601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41515" y="3386429"/>
            <a:ext cx="2451491" cy="707811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1900" b="1" dirty="0">
                <a:cs typeface="Courier"/>
              </a:rPr>
              <a:t>Stateless </a:t>
            </a:r>
            <a:r>
              <a:rPr lang="en-US" sz="1900" b="1" dirty="0" err="1">
                <a:cs typeface="Courier"/>
              </a:rPr>
              <a:t>Autoconfiguration</a:t>
            </a:r>
            <a:endParaRPr lang="en-US" sz="1900" b="1" dirty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58102" y="3534352"/>
            <a:ext cx="1915325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b="1" dirty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8640690" y="3024724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82872" y="3157399"/>
            <a:ext cx="28354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7221897" y="3300026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10057365" y="3300026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93243" y="3460985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86107" y="2366741"/>
            <a:ext cx="2306357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15420" y="2366741"/>
            <a:ext cx="2306357" cy="5210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4279" y="4559457"/>
            <a:ext cx="1397891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26350" y="4559457"/>
            <a:ext cx="1397891" cy="52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886509" y="4112612"/>
            <a:ext cx="268001" cy="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60990" y="4247671"/>
            <a:ext cx="232602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800018" y="4387913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126040" y="4408658"/>
            <a:ext cx="3219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3187" y="4627876"/>
            <a:ext cx="125494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481" y="4657600"/>
            <a:ext cx="125494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pPr algn="ctr"/>
            <a:r>
              <a:rPr lang="en-US" sz="2100" dirty="0">
                <a:cs typeface="Courier"/>
              </a:rPr>
              <a:t>EUI-64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19094" y="2402768"/>
            <a:ext cx="1579854" cy="451405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/>
          <a:p>
            <a:r>
              <a:rPr lang="en-US" sz="2100" dirty="0">
                <a:cs typeface="Courier"/>
              </a:rPr>
              <a:t>Dynamic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Configuring Dynamic IPv6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81"/>
            <a:ext cx="4217900" cy="838200"/>
          </a:xfrm>
        </p:spPr>
        <p:txBody>
          <a:bodyPr/>
          <a:lstStyle/>
          <a:p>
            <a:r>
              <a:rPr lang="en-US" dirty="0" smtClean="0"/>
              <a:t>Stateless DHCPv6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110955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36831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80827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761672"/>
            <a:ext cx="697429" cy="9275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4163" y="278010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84252" y="2169119"/>
            <a:ext cx="7152350" cy="694996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unicast-routing</a:t>
            </a:r>
            <a:endParaRPr lang="en-US" b="1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729427" y="173465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265" y="2864113"/>
            <a:ext cx="9368193" cy="3865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1 (Default on Cisco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routers)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0,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0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2 (Discussed in CCNA Switching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O 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0 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“Here is my information but you need to get other information such as DNS addresses from 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DHCPv6 server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3 (Discussed in CCNA Switching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O Flag = x, M Flag = 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 can’t help you. Ask a </a:t>
            </a:r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server for all your information.”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265" y="4104820"/>
            <a:ext cx="9368193" cy="1293382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552458" y="3674726"/>
            <a:ext cx="1526769" cy="13374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RA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8755296" y="188818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036475" y="-615"/>
            <a:ext cx="7152352" cy="2088672"/>
          </a:xfrm>
          <a:solidFill>
            <a:schemeClr val="bg1"/>
          </a:solidFill>
          <a:ln>
            <a:solidFill>
              <a:srgbClr val="010000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Option 1 and 2: Stateless Address </a:t>
            </a:r>
            <a:r>
              <a:rPr lang="en-US" sz="2400" b="1" dirty="0" err="1"/>
              <a:t>Autconfiguration</a:t>
            </a:r>
            <a:r>
              <a:rPr lang="en-US" sz="2400" b="1" dirty="0"/>
              <a:t> </a:t>
            </a:r>
            <a:r>
              <a:rPr lang="en-US" sz="2400" dirty="0"/>
              <a:t>– DHCPv6 Server does not maintain state of addresses</a:t>
            </a:r>
          </a:p>
          <a:p>
            <a:r>
              <a:rPr lang="en-US" sz="2400" b="1" dirty="0"/>
              <a:t>Option 3: </a:t>
            </a:r>
            <a:r>
              <a:rPr lang="en-US" sz="2400" b="1" dirty="0" err="1"/>
              <a:t>Stateful</a:t>
            </a:r>
            <a:r>
              <a:rPr lang="en-US" sz="2400" b="1" dirty="0"/>
              <a:t> Address Configuration </a:t>
            </a:r>
            <a:r>
              <a:rPr lang="en-US" sz="2400" dirty="0"/>
              <a:t>– Address received from DHCPv6 Server 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2" grpId="0" build="p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Stateless DHCPv6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17917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61913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572532"/>
            <a:ext cx="697429" cy="927581"/>
          </a:xfrm>
          <a:prstGeom prst="rect">
            <a:avLst/>
          </a:prstGeom>
          <a:noFill/>
        </p:spPr>
      </p:pic>
      <p:sp>
        <p:nvSpPr>
          <p:cNvPr id="10" name="Left-Right Arrow 9"/>
          <p:cNvSpPr/>
          <p:nvPr/>
        </p:nvSpPr>
        <p:spPr>
          <a:xfrm>
            <a:off x="8755296" y="169904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2" y="4762238"/>
            <a:ext cx="5453736" cy="20957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Router Advertisement’s </a:t>
            </a:r>
            <a:r>
              <a:rPr lang="en-US" sz="2400" b="1" dirty="0" smtClean="0"/>
              <a:t>Other Configuration Flag</a:t>
            </a:r>
            <a:r>
              <a:rPr lang="en-US" sz="2400" dirty="0" smtClean="0"/>
              <a:t> is set to “</a:t>
            </a:r>
            <a:r>
              <a:rPr lang="en-US" sz="2400" b="1" dirty="0" smtClean="0"/>
              <a:t>1</a:t>
            </a:r>
            <a:r>
              <a:rPr lang="en-US" sz="2400" dirty="0" smtClean="0"/>
              <a:t>” meaning, use me for your address but you need to get other information from a DHCPv6 server.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59" y="1572532"/>
            <a:ext cx="3238500" cy="139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95" y="3110431"/>
            <a:ext cx="5016500" cy="3517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64163" y="259096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9671" y="2694120"/>
            <a:ext cx="254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 Flag = 1, M Flag = 0</a:t>
            </a:r>
            <a:endParaRPr lang="en-US" sz="1800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6016933" y="1"/>
            <a:ext cx="5229463" cy="1179172"/>
          </a:xfrm>
          <a:prstGeom prst="wedgeRectCallout">
            <a:avLst>
              <a:gd name="adj1" fmla="val -10677"/>
              <a:gd name="adj2" fmla="val 86141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created my own address,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ave a prefix-length, default gateway, but I need a DNS address…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" y="3541218"/>
            <a:ext cx="5893978" cy="10244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1(</a:t>
            </a:r>
            <a:r>
              <a:rPr lang="en-US" sz="1800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interface g0/0</a:t>
            </a:r>
          </a:p>
          <a:p>
            <a:pPr marL="456901" indent="-45690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sz="1800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-if)</a:t>
            </a:r>
            <a:r>
              <a:rPr lang="en-US" sz="1800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</a:t>
            </a:r>
            <a:r>
              <a:rPr lang="en-US" sz="1800" b="1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 other-</a:t>
            </a:r>
            <a:r>
              <a:rPr lang="en-US" sz="1800" b="1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-flag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1739756" y="920410"/>
            <a:ext cx="1053877" cy="262080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pic>
        <p:nvPicPr>
          <p:cNvPr id="22" name="Picture 21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2041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9" grpId="0"/>
      <p:bldP spid="18" grpId="0" animBg="1"/>
      <p:bldP spid="20" grpId="0" animBg="1"/>
      <p:bldP spid="21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-1"/>
            <a:ext cx="5453738" cy="1043158"/>
          </a:xfrm>
        </p:spPr>
        <p:txBody>
          <a:bodyPr/>
          <a:lstStyle/>
          <a:p>
            <a:r>
              <a:rPr lang="en-US" dirty="0" smtClean="0"/>
              <a:t>Cisco Router </a:t>
            </a:r>
            <a:br>
              <a:rPr lang="en-US" dirty="0" smtClean="0"/>
            </a:br>
            <a:r>
              <a:rPr lang="en-US" dirty="0" smtClean="0"/>
              <a:t>Stateless DHCPv6 Server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17917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61913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1163572" y="2958797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59" y="1572532"/>
            <a:ext cx="3238500" cy="139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671" y="2694120"/>
            <a:ext cx="254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 Flag = 1, M Flag = 0</a:t>
            </a:r>
            <a:endParaRPr lang="en-US" sz="1800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6016933" y="1"/>
            <a:ext cx="5229463" cy="1179172"/>
          </a:xfrm>
          <a:prstGeom prst="wedgeRectCallout">
            <a:avLst>
              <a:gd name="adj1" fmla="val -10677"/>
              <a:gd name="adj2" fmla="val 86141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created my own address,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ave a prefix-length, default gateway, but I need a DNS address…</a:t>
            </a:r>
          </a:p>
        </p:txBody>
      </p:sp>
      <p:pic>
        <p:nvPicPr>
          <p:cNvPr id="22" name="Picture 2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2041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63378" y="1572531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cxnSp>
        <p:nvCxnSpPr>
          <p:cNvPr id="25" name="Straight Arrow Connector 24"/>
          <p:cNvCxnSpPr>
            <a:stCxn id="27" idx="2"/>
          </p:cNvCxnSpPr>
          <p:nvPr/>
        </p:nvCxnSpPr>
        <p:spPr>
          <a:xfrm flipH="1">
            <a:off x="3555851" y="4101719"/>
            <a:ext cx="3832432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71314" y="3793942"/>
            <a:ext cx="282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SOLICIT  </a:t>
            </a:r>
            <a:r>
              <a:rPr lang="en-US" sz="1400" dirty="0" smtClean="0"/>
              <a:t>To all DHCPv6 Servers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388283" y="3957703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3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6799" y="4458384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ADVERTISE </a:t>
            </a:r>
            <a:r>
              <a:rPr lang="en-US" sz="1400" dirty="0" smtClean="0"/>
              <a:t>Unicast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27049" y="5045479"/>
            <a:ext cx="414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REQUEST or INFORMATION REQUEST </a:t>
            </a:r>
            <a:r>
              <a:rPr lang="en-US" sz="1400" dirty="0" smtClean="0"/>
              <a:t>Unicast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78502" y="5560788"/>
            <a:ext cx="14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REPLY </a:t>
            </a:r>
            <a:r>
              <a:rPr lang="en-US" sz="1400" dirty="0" smtClean="0"/>
              <a:t>Unicast 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39879" y="4782530"/>
            <a:ext cx="4040098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555851" y="5350962"/>
            <a:ext cx="3832432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75868" y="5866271"/>
            <a:ext cx="4040098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369130" y="4622145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4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88283" y="5272756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369130" y="5722255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6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4"/>
            <a:ext cx="2777866" cy="1684335"/>
          </a:xfrm>
        </p:spPr>
        <p:txBody>
          <a:bodyPr/>
          <a:lstStyle/>
          <a:p>
            <a:r>
              <a:rPr lang="en-US" dirty="0" smtClean="0"/>
              <a:t>Configuring Stateless DHCPv6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362" y="0"/>
            <a:ext cx="83609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8362" y="1632766"/>
            <a:ext cx="8731495" cy="1587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88362" y="3412657"/>
            <a:ext cx="8731495" cy="1587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22065" y="5270587"/>
            <a:ext cx="8731495" cy="1587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76296" y="3412657"/>
            <a:ext cx="548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there isn’t a client IPv6 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2217" y="6319413"/>
            <a:ext cx="3666991" cy="332601"/>
          </a:xfrm>
          <a:prstGeom prst="rect">
            <a:avLst/>
          </a:prstGeom>
          <a:solidFill>
            <a:srgbClr val="0096D6">
              <a:alpha val="16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3356186" y="2904287"/>
            <a:ext cx="488309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784" y="2674972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941" y="2458680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dirty="0">
                <a:solidFill>
                  <a:srgbClr val="0071A0"/>
                </a:solidFill>
                <a:latin typeface="Courier"/>
                <a:cs typeface="Courier"/>
              </a:rPr>
              <a:t>F828:</a:t>
            </a:r>
            <a:r>
              <a:rPr lang="en-US" dirty="0" smtClean="0">
                <a:solidFill>
                  <a:srgbClr val="0071A0"/>
                </a:solidFill>
                <a:latin typeface="Courier"/>
                <a:cs typeface="Courier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3573" y="2534955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G0/0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975291" y="2943504"/>
            <a:ext cx="0" cy="215358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401" y="2578227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975292" y="3246426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G0/01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5292" y="3860996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</a:t>
            </a:r>
            <a:r>
              <a:rPr lang="en-US" dirty="0" smtClean="0">
                <a:solidFill>
                  <a:srgbClr val="0071A0"/>
                </a:solidFill>
                <a:latin typeface="Courier"/>
                <a:cs typeface="Courier"/>
              </a:rPr>
              <a:t>F830::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5401" y="0"/>
            <a:ext cx="95734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Cabrillo College  	2607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80F::/48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CS/CIS Department  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Fxxx: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/64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                                </a:t>
            </a:r>
            <a:r>
              <a:rPr lang="en-US" dirty="0" smtClean="0">
                <a:solidFill>
                  <a:srgbClr val="0071A0"/>
                </a:solidFill>
                <a:latin typeface="Courier"/>
                <a:cs typeface="Courier"/>
              </a:rPr>
              <a:t>xxx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VLAN/Room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1724311"/>
            <a:ext cx="3340100" cy="2120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98" y="4351749"/>
            <a:ext cx="3836999" cy="22858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99881" y="4051681"/>
            <a:ext cx="225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Classroom 828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2123" y="5097088"/>
            <a:ext cx="220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Room 830</a:t>
            </a:r>
            <a:endParaRPr lang="en-US" dirty="0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1537370" y="2153555"/>
            <a:ext cx="1437921" cy="769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1957440" cy="1468080"/>
          </a:xfrm>
          <a:prstGeom prst="rect">
            <a:avLst/>
          </a:prstGeom>
        </p:spPr>
      </p:pic>
      <p:pic>
        <p:nvPicPr>
          <p:cNvPr id="33" name="Picture 3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784" y="1806560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4163766" y="2884621"/>
            <a:ext cx="2878231" cy="5624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Stateless DHCPv6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786053" y="4647277"/>
            <a:ext cx="2878231" cy="5624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4147" y="4513346"/>
            <a:ext cx="138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Stateful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DHCPv6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8" grpId="0"/>
      <p:bldP spid="29" grpId="0"/>
      <p:bldP spid="3" grpId="0" animBg="1"/>
      <p:bldP spid="19" grpId="0" animBg="1"/>
      <p:bldP spid="4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810306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407245" y="1723858"/>
            <a:ext cx="9734664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)# 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unicast-routing</a:t>
            </a:r>
          </a:p>
          <a:p>
            <a:pPr marL="342871" indent="-342871"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dhcp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pool IPV6-STATELESS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config-dhcpv6)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dns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-server 2607:F380:80F:F425::252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dns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-server 2607:F380:80F:F425::253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domain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-name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cis.cabrillo.edu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interface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GigabitEthernet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0/0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ip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address 172.30.1.1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255.255.255.0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address FE80::F828:1 link-local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address 2607:F380:80F:F828::1/64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other-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-flag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dhcp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server IPV6-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STATELESS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2607:F380:80F:F828: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9080" y="6198468"/>
            <a:ext cx="5079622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26056" y="2525960"/>
            <a:ext cx="5079622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369080" y="5820513"/>
            <a:ext cx="5079622" cy="37795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795821" y="1723858"/>
            <a:ext cx="3610523" cy="37795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Curved Right Arrow 12"/>
          <p:cNvSpPr/>
          <p:nvPr/>
        </p:nvSpPr>
        <p:spPr>
          <a:xfrm rot="21067919">
            <a:off x="2726893" y="1904180"/>
            <a:ext cx="1392070" cy="4526858"/>
          </a:xfrm>
          <a:prstGeom prst="curvedRightArrow">
            <a:avLst/>
          </a:prstGeom>
          <a:solidFill>
            <a:srgbClr val="FFFF00">
              <a:alpha val="46000"/>
            </a:srgb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21104323" flipV="1">
            <a:off x="9198006" y="2326602"/>
            <a:ext cx="952429" cy="4137722"/>
          </a:xfrm>
          <a:prstGeom prst="curvedLeftArrow">
            <a:avLst/>
          </a:prstGeom>
          <a:solidFill>
            <a:srgbClr val="0096D6">
              <a:alpha val="4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60979" y="-14869"/>
            <a:ext cx="3129410" cy="46767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Router Advertisement O=1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3660979" y="754461"/>
            <a:ext cx="3129410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Solicit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89889" y="1222134"/>
            <a:ext cx="3110629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Advertise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7245" y="2903915"/>
            <a:ext cx="8903178" cy="1041939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Rectangular Callout 19"/>
          <p:cNvSpPr/>
          <p:nvPr/>
        </p:nvSpPr>
        <p:spPr>
          <a:xfrm>
            <a:off x="9059272" y="-14870"/>
            <a:ext cx="3143333" cy="1738727"/>
          </a:xfrm>
          <a:prstGeom prst="wedgeRectCallout">
            <a:avLst>
              <a:gd name="adj1" fmla="val -69834"/>
              <a:gd name="adj2" fmla="val 11850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 created my own address,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ave a prefix-length, default gateway, but I need a DNS address…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G0/0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185" y="317447"/>
            <a:ext cx="48377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</a:rPr>
              <a:t>S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T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T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E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L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E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S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S </a:t>
            </a:r>
          </a:p>
          <a:p>
            <a:endParaRPr lang="en-US" b="1" dirty="0">
              <a:solidFill>
                <a:srgbClr val="A76BCE"/>
              </a:solidFill>
            </a:endParaRPr>
          </a:p>
          <a:p>
            <a:r>
              <a:rPr lang="en-US" b="1" dirty="0" smtClean="0">
                <a:solidFill>
                  <a:srgbClr val="A76BCE"/>
                </a:solidFill>
              </a:rPr>
              <a:t>D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H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P</a:t>
            </a:r>
          </a:p>
          <a:p>
            <a:r>
              <a:rPr lang="en-US" b="1" dirty="0">
                <a:solidFill>
                  <a:srgbClr val="A76BCE"/>
                </a:solidFill>
              </a:rPr>
              <a:t>v</a:t>
            </a:r>
            <a:endParaRPr lang="en-US" b="1" dirty="0" smtClean="0">
              <a:solidFill>
                <a:srgbClr val="A76BCE"/>
              </a:solidFill>
            </a:endParaRPr>
          </a:p>
          <a:p>
            <a:r>
              <a:rPr lang="en-US" b="1" dirty="0" smtClean="0">
                <a:solidFill>
                  <a:srgbClr val="A76BCE"/>
                </a:solidFill>
              </a:rPr>
              <a:t>6</a:t>
            </a:r>
            <a:endParaRPr lang="en-US" b="1" dirty="0">
              <a:solidFill>
                <a:srgbClr val="A76BC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9059272" y="1723859"/>
            <a:ext cx="3143333" cy="679938"/>
          </a:xfrm>
          <a:prstGeom prst="wedgeRectCallout">
            <a:avLst>
              <a:gd name="adj1" fmla="val -74162"/>
              <a:gd name="adj2" fmla="val -65971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Now I have a DNS address and a domain!</a:t>
            </a: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7634405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28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2775466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Stateless 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47712" y="1723858"/>
            <a:ext cx="11841113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C:\Users\Student&gt;</a:t>
            </a:r>
            <a:r>
              <a:rPr lang="en-US" sz="1800" dirty="0" err="1">
                <a:solidFill>
                  <a:srgbClr val="000000"/>
                </a:solidFill>
                <a:latin typeface="Courier"/>
                <a:cs typeface="Courier"/>
              </a:rPr>
              <a:t>ipconfig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/all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Windows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IP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Configuration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Ethernet adapter Local Area Connection:</a:t>
            </a:r>
          </a:p>
          <a:p>
            <a:pPr marL="342871" indent="-342871">
              <a:spcBef>
                <a:spcPct val="20000"/>
              </a:spcBef>
              <a:defRPr/>
            </a:pP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Description . . . . . . . . . . . : Intel(R) 82566DM-2 Gigabit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Network Connection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Physical Address. . . . . . . . . : 00-21-9B-88-0E-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40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DHCP Enabled. . . . . . .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No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Courier"/>
                <a:cs typeface="Courier"/>
              </a:rPr>
              <a:t>Autoconfiguration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Enabled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Yes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IPv6 Address. . . . . . . . . . . : 2607:f380:80f:f828:6909: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cb1c:36a0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a595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IPv4 Address. . . . . . . . . . . : 192.168.1.10(Preferred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Subnet Mask . . . . . . .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255.255.255.0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Default Gateway . . . . . . . . . : fe80::f828: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1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DNS Servers . . . . . . . . . . . : 2607:f380:80f:f425::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252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                                    2607:f380:80f:f425::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253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Connection-specific DNS Suffix Search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List: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cis.cabrillo.edu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2607:F380:80F:F828: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307" y="4369164"/>
            <a:ext cx="10643017" cy="362837"/>
          </a:xfrm>
          <a:prstGeom prst="rect">
            <a:avLst/>
          </a:prstGeom>
          <a:solidFill>
            <a:srgbClr val="0096D6">
              <a:alpha val="2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57118" y="5670548"/>
            <a:ext cx="8631112" cy="1015662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37778" y="3922617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 Advertisement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69644" y="5855213"/>
            <a:ext cx="228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76BCE"/>
                </a:solidFill>
              </a:rPr>
              <a:t>Stateless DHCPv6</a:t>
            </a:r>
            <a:endParaRPr lang="en-US" dirty="0">
              <a:solidFill>
                <a:srgbClr val="A76BC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065" y="881060"/>
            <a:ext cx="427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"/>
                <a:cs typeface="Courier"/>
              </a:rPr>
              <a:t>2607:f380:80f:f828:6909:cb1c:36a0:a595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757118" y="5307711"/>
            <a:ext cx="6877287" cy="362837"/>
          </a:xfrm>
          <a:prstGeom prst="rect">
            <a:avLst/>
          </a:prstGeom>
          <a:solidFill>
            <a:srgbClr val="0096D6">
              <a:alpha val="2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67844" y="0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G0/0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29581" y="4414520"/>
            <a:ext cx="2600394" cy="3174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5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5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12188825" cy="2651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3014955"/>
            <a:ext cx="11448832" cy="8382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DHCPv4 – Remember IPv4?</a:t>
            </a:r>
          </a:p>
        </p:txBody>
      </p:sp>
    </p:spTree>
    <p:extLst>
      <p:ext uri="{BB962C8B-B14F-4D97-AF65-F5344CB8AC3E}">
        <p14:creationId xmlns:p14="http://schemas.microsoft.com/office/powerpoint/2010/main" val="2512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7634405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28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2775466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Stateless 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47712" y="1723858"/>
            <a:ext cx="11841113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Router#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show 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interface g 0/0</a:t>
            </a:r>
            <a:endParaRPr lang="en-US" b="1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GigabitEthernet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0/0 is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up, line protocol is up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IPv6 is enabled, link-local address is FE80::F828:1 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Description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: === Classroom-828 network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Global unicast address(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):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2607:F380:80F:F828::1, subnet is 2607:F380:80F:F828::/64 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&lt;Output omitted&gt;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Hosts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use stateless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autoconfig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for addresses.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Hosts use DHCP to obtain other configuration.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Router#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2607:F380:80F:F828: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065" y="881060"/>
            <a:ext cx="427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"/>
                <a:cs typeface="Courier"/>
              </a:rPr>
              <a:t>2607:f380:80f:f828:6909:cb1c:36a0:a595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680307" y="4732002"/>
            <a:ext cx="8450918" cy="937328"/>
          </a:xfrm>
          <a:prstGeom prst="rect">
            <a:avLst/>
          </a:prstGeom>
          <a:solidFill>
            <a:srgbClr val="0096D6">
              <a:alpha val="2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67844" y="0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G0/0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12188825" cy="2651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3014955"/>
            <a:ext cx="11448832" cy="838200"/>
          </a:xfrm>
        </p:spPr>
        <p:txBody>
          <a:bodyPr/>
          <a:lstStyle/>
          <a:p>
            <a:r>
              <a:rPr lang="en-US" sz="4000" dirty="0" err="1">
                <a:solidFill>
                  <a:srgbClr val="FFFFFF"/>
                </a:solidFill>
              </a:rPr>
              <a:t>Stateful</a:t>
            </a:r>
            <a:r>
              <a:rPr lang="en-US" sz="4000" dirty="0">
                <a:solidFill>
                  <a:srgbClr val="FFFFFF"/>
                </a:solidFill>
              </a:rPr>
              <a:t> DHCPv6 – Just like DHCPv4 (only different) </a:t>
            </a:r>
          </a:p>
        </p:txBody>
      </p:sp>
    </p:spTree>
    <p:extLst>
      <p:ext uri="{BB962C8B-B14F-4D97-AF65-F5344CB8AC3E}">
        <p14:creationId xmlns:p14="http://schemas.microsoft.com/office/powerpoint/2010/main" val="3000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81"/>
            <a:ext cx="4217900" cy="838200"/>
          </a:xfrm>
        </p:spPr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DHCPv6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110955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36831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80827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40007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761672"/>
            <a:ext cx="697429" cy="9275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4163" y="278010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84252" y="2169119"/>
            <a:ext cx="7152350" cy="694996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unicast-routing</a:t>
            </a:r>
            <a:endParaRPr lang="en-US" b="1" dirty="0">
              <a:solidFill>
                <a:srgbClr val="010000"/>
              </a:solidFill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6901" indent="-456901" defTabSz="609215">
              <a:spcBef>
                <a:spcPct val="20000"/>
              </a:spcBef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729427" y="1734652"/>
            <a:ext cx="1053877" cy="42095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265" y="2864113"/>
            <a:ext cx="9368193" cy="3865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00" tIns="45701" rIns="91400" bIns="4570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1 (Default on Cisco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routers)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0,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0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2 (Discussed in CCNA Switching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O 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1,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 Flag =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0 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“Here is my information but you need to get other information such as DNS addresses from 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DHCPv6 server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Option 3 (Discussed in CCNA Switching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O Flag = x, M Flag = 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“I can’t help you. Ask a </a:t>
            </a:r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server for all your information.”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265" y="5623976"/>
            <a:ext cx="9368193" cy="110461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552458" y="3674726"/>
            <a:ext cx="1526769" cy="13374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RA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8755296" y="188818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036475" y="-615"/>
            <a:ext cx="7152352" cy="2088672"/>
          </a:xfrm>
          <a:solidFill>
            <a:schemeClr val="bg1"/>
          </a:solidFill>
          <a:ln>
            <a:solidFill>
              <a:srgbClr val="010000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Option 1 and 2: Stateless Address </a:t>
            </a:r>
            <a:r>
              <a:rPr lang="en-US" sz="2400" b="1" dirty="0" err="1"/>
              <a:t>Autconfiguration</a:t>
            </a:r>
            <a:r>
              <a:rPr lang="en-US" sz="2400" b="1" dirty="0"/>
              <a:t> </a:t>
            </a:r>
            <a:r>
              <a:rPr lang="en-US" sz="2400" dirty="0"/>
              <a:t>– DHCPv6 Server does not maintain state of addresses</a:t>
            </a:r>
          </a:p>
          <a:p>
            <a:r>
              <a:rPr lang="en-US" sz="2400" b="1" dirty="0"/>
              <a:t>Option 3: </a:t>
            </a:r>
            <a:r>
              <a:rPr lang="en-US" sz="2400" b="1" dirty="0" err="1"/>
              <a:t>Stateful</a:t>
            </a:r>
            <a:r>
              <a:rPr lang="en-US" sz="2400" b="1" dirty="0"/>
              <a:t> Address Configuration </a:t>
            </a:r>
            <a:r>
              <a:rPr lang="en-US" sz="2400" dirty="0"/>
              <a:t>– Address received from DHCPv6 Server 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2" grpId="0" build="p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 smtClean="0"/>
              <a:t>DHCPv6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17917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61913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572532"/>
            <a:ext cx="697429" cy="927581"/>
          </a:xfrm>
          <a:prstGeom prst="rect">
            <a:avLst/>
          </a:prstGeom>
          <a:noFill/>
        </p:spPr>
      </p:pic>
      <p:sp>
        <p:nvSpPr>
          <p:cNvPr id="10" name="Left-Right Arrow 9"/>
          <p:cNvSpPr/>
          <p:nvPr/>
        </p:nvSpPr>
        <p:spPr>
          <a:xfrm>
            <a:off x="8755296" y="169904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2" y="4762238"/>
            <a:ext cx="5453736" cy="20957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Router Advertisement’s </a:t>
            </a:r>
            <a:r>
              <a:rPr lang="en-US" sz="2400" b="1" dirty="0" smtClean="0"/>
              <a:t>Managed Configuration Flag</a:t>
            </a:r>
            <a:r>
              <a:rPr lang="en-US" sz="2400" dirty="0" smtClean="0"/>
              <a:t> is set to “</a:t>
            </a:r>
            <a:r>
              <a:rPr lang="en-US" sz="2400" b="1" dirty="0" smtClean="0"/>
              <a:t>1</a:t>
            </a:r>
            <a:r>
              <a:rPr lang="en-US" sz="2400" dirty="0" smtClean="0"/>
              <a:t>” meaning, the client needs to get ALL of </a:t>
            </a:r>
            <a:r>
              <a:rPr lang="en-US" sz="2400" dirty="0" smtClean="0"/>
              <a:t>it’s information </a:t>
            </a:r>
            <a:r>
              <a:rPr lang="en-US" sz="2400" dirty="0" smtClean="0"/>
              <a:t>from a DHCPv6 server.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59" y="1572532"/>
            <a:ext cx="3238500" cy="139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95" y="3110431"/>
            <a:ext cx="5016500" cy="3517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64163" y="259096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9671" y="2694120"/>
            <a:ext cx="254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 Flag = x, M Flag = 1</a:t>
            </a:r>
            <a:endParaRPr lang="en-US" sz="1800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4731911" y="1"/>
            <a:ext cx="6514486" cy="1179172"/>
          </a:xfrm>
          <a:prstGeom prst="wedgeRectCallout">
            <a:avLst>
              <a:gd name="adj1" fmla="val -4643"/>
              <a:gd name="adj2" fmla="val 93834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router’s Router Advertisement tells me it can’t help me and I need to communicate with a </a:t>
            </a:r>
            <a:r>
              <a:rPr lang="en-US" dirty="0" err="1"/>
              <a:t>stateful</a:t>
            </a:r>
            <a:r>
              <a:rPr lang="en-US" dirty="0"/>
              <a:t> DHCPv6 server…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" y="3541218"/>
            <a:ext cx="6229894" cy="10244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121840" tIns="60920" rIns="121840" bIns="60920" rtlCol="0">
            <a:normAutofit/>
          </a:bodyPr>
          <a:lstStyle/>
          <a:p>
            <a:pPr marL="456901" indent="-45690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1(</a:t>
            </a:r>
            <a:r>
              <a:rPr lang="en-US" sz="1800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)# 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interface g0/1</a:t>
            </a:r>
          </a:p>
          <a:p>
            <a:pPr marL="456901" indent="-45690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R1(</a:t>
            </a:r>
            <a:r>
              <a:rPr lang="en-US" sz="1800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-if)</a:t>
            </a:r>
            <a:r>
              <a:rPr lang="en-US" sz="1800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ipv6 </a:t>
            </a:r>
            <a:r>
              <a:rPr lang="en-US" sz="1800" b="1" dirty="0" err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1800" b="1" dirty="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managed-</a:t>
            </a:r>
            <a:r>
              <a:rPr lang="en-US" sz="1800" b="1" dirty="0" err="1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800" b="1" dirty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-flag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1739756" y="920410"/>
            <a:ext cx="1053877" cy="2620807"/>
          </a:xfrm>
          <a:prstGeom prst="triangl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pic>
        <p:nvPicPr>
          <p:cNvPr id="22" name="Picture 21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2041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9" grpId="0"/>
      <p:bldP spid="18" grpId="0" animBg="1"/>
      <p:bldP spid="20" grpId="0" animBg="1"/>
      <p:bldP spid="21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-1"/>
            <a:ext cx="5453738" cy="1043158"/>
          </a:xfrm>
        </p:spPr>
        <p:txBody>
          <a:bodyPr/>
          <a:lstStyle/>
          <a:p>
            <a:r>
              <a:rPr lang="en-US" dirty="0" smtClean="0"/>
              <a:t>Cisco Router </a:t>
            </a:r>
            <a:br>
              <a:rPr lang="en-US" dirty="0" smtClean="0"/>
            </a:br>
            <a:r>
              <a:rPr lang="en-US" dirty="0" err="1" smtClean="0"/>
              <a:t>Stateful</a:t>
            </a:r>
            <a:r>
              <a:rPr lang="en-US" dirty="0" smtClean="0"/>
              <a:t> DHCPv6 Server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17917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61913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1163572" y="2958797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59" y="1572532"/>
            <a:ext cx="3238500" cy="139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671" y="2694120"/>
            <a:ext cx="24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 Flag= x, M Flag = 1</a:t>
            </a:r>
            <a:endParaRPr lang="en-US" sz="1800" b="1" dirty="0"/>
          </a:p>
        </p:txBody>
      </p:sp>
      <p:pic>
        <p:nvPicPr>
          <p:cNvPr id="22" name="Picture 2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2041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63378" y="1572531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cxnSp>
        <p:nvCxnSpPr>
          <p:cNvPr id="25" name="Straight Arrow Connector 24"/>
          <p:cNvCxnSpPr>
            <a:stCxn id="27" idx="2"/>
          </p:cNvCxnSpPr>
          <p:nvPr/>
        </p:nvCxnSpPr>
        <p:spPr>
          <a:xfrm flipH="1">
            <a:off x="3555851" y="4101719"/>
            <a:ext cx="3832432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71314" y="3793942"/>
            <a:ext cx="282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SOLICIT  </a:t>
            </a:r>
            <a:r>
              <a:rPr lang="en-US" sz="1400" dirty="0" smtClean="0"/>
              <a:t>To all DHCPv6 Servers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388283" y="3957703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3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6799" y="4458384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ADVERTISE </a:t>
            </a:r>
            <a:r>
              <a:rPr lang="en-US" sz="1400" dirty="0" smtClean="0"/>
              <a:t>Unicast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27049" y="5045479"/>
            <a:ext cx="414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REQUEST or INFORMATION REQUEST </a:t>
            </a:r>
            <a:r>
              <a:rPr lang="en-US" sz="1400" dirty="0" smtClean="0"/>
              <a:t>Unicast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78502" y="5560788"/>
            <a:ext cx="14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REPLY </a:t>
            </a:r>
            <a:r>
              <a:rPr lang="en-US" sz="1400" dirty="0" smtClean="0"/>
              <a:t>Unicast 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39879" y="4782530"/>
            <a:ext cx="4040098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555851" y="5350962"/>
            <a:ext cx="3832432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75868" y="5866271"/>
            <a:ext cx="4040098" cy="229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369130" y="4622145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4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88283" y="5272756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369130" y="5722255"/>
            <a:ext cx="427683" cy="28803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6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442453" y="1"/>
            <a:ext cx="6312570" cy="1179172"/>
          </a:xfrm>
          <a:prstGeom prst="wedgeRectCallout">
            <a:avLst>
              <a:gd name="adj1" fmla="val -7803"/>
              <a:gd name="adj2" fmla="val 8998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router’s Router Advertisement tells me it can’t help me and I need to communicate with a </a:t>
            </a:r>
            <a:r>
              <a:rPr lang="en-US" dirty="0" err="1" smtClean="0"/>
              <a:t>stateful</a:t>
            </a:r>
            <a:r>
              <a:rPr lang="en-US" dirty="0" smtClean="0"/>
              <a:t> DHCPv6 server…</a:t>
            </a:r>
          </a:p>
        </p:txBody>
      </p:sp>
    </p:spTree>
    <p:extLst>
      <p:ext uri="{BB962C8B-B14F-4D97-AF65-F5344CB8AC3E}">
        <p14:creationId xmlns:p14="http://schemas.microsoft.com/office/powerpoint/2010/main" val="2121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4575" y="6304295"/>
            <a:ext cx="3666991" cy="332601"/>
          </a:xfrm>
          <a:prstGeom prst="rect">
            <a:avLst/>
          </a:prstGeom>
          <a:solidFill>
            <a:srgbClr val="0096D6">
              <a:alpha val="2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4"/>
            <a:ext cx="2777866" cy="1684335"/>
          </a:xfrm>
        </p:spPr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Stateful</a:t>
            </a:r>
            <a:r>
              <a:rPr lang="en-US" dirty="0" smtClean="0"/>
              <a:t> DHCPv6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56" y="0"/>
            <a:ext cx="836412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4056" y="1504260"/>
            <a:ext cx="8731495" cy="1587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22476" y="3911558"/>
            <a:ext cx="287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IPv6 Address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84056" y="2887578"/>
            <a:ext cx="8731495" cy="23282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75738" y="5215785"/>
            <a:ext cx="8731495" cy="1642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714575" y="6304295"/>
            <a:ext cx="3666991" cy="332601"/>
          </a:xfrm>
          <a:prstGeom prst="rect">
            <a:avLst/>
          </a:prstGeom>
          <a:solidFill>
            <a:srgbClr val="0096D6">
              <a:alpha val="16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0" y="2546350"/>
            <a:ext cx="11673518" cy="1365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31909" y="1608717"/>
            <a:ext cx="654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 animBg="1"/>
      <p:bldP spid="13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810306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407245" y="1723858"/>
            <a:ext cx="10781580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)# 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unicast-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routing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)#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dhcp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pool IPV6-STATEFUL-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830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prefix 2607:F380:80F:F830:1AB::/80 lifetime infinite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infinite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config-dhcpv6)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dns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-server 2607:F380:80F:F425::252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dns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-server 2607:F380:80F:F425::253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domain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-name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cis.cabrillo.edu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interface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GigabitEthernet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0/1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ip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address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172.20.0.1 255.255.0.0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address FE80::F830:1 link-local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address 2607:F380:80F:F830::1/64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managed-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-flag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-if)#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dhcp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server IPV6-STATEFUL-830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80F:F830::/64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5696" y="6447917"/>
            <a:ext cx="5258596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26056" y="2090666"/>
            <a:ext cx="5079622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50578" y="6009490"/>
            <a:ext cx="5079622" cy="37795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795821" y="1723858"/>
            <a:ext cx="3610523" cy="37795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Curved Right Arrow 12"/>
          <p:cNvSpPr/>
          <p:nvPr/>
        </p:nvSpPr>
        <p:spPr>
          <a:xfrm rot="21067919">
            <a:off x="2744916" y="1902782"/>
            <a:ext cx="1392070" cy="4760683"/>
          </a:xfrm>
          <a:prstGeom prst="curvedRightArrow">
            <a:avLst/>
          </a:prstGeom>
          <a:solidFill>
            <a:srgbClr val="FFFF00">
              <a:alpha val="46000"/>
            </a:srgb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21104323" flipV="1">
            <a:off x="9203050" y="2081814"/>
            <a:ext cx="952429" cy="4696782"/>
          </a:xfrm>
          <a:prstGeom prst="curvedLeftArrow">
            <a:avLst/>
          </a:prstGeom>
          <a:solidFill>
            <a:srgbClr val="0096D6">
              <a:alpha val="4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60979" y="-14869"/>
            <a:ext cx="3129410" cy="46767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Router Advertisement M=1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3660979" y="754461"/>
            <a:ext cx="3129410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Solicit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89889" y="1222134"/>
            <a:ext cx="3110629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Advertise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7245" y="2468621"/>
            <a:ext cx="10006786" cy="180983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Rectangular Callout 19"/>
          <p:cNvSpPr/>
          <p:nvPr/>
        </p:nvSpPr>
        <p:spPr>
          <a:xfrm>
            <a:off x="8870557" y="-14869"/>
            <a:ext cx="3318268" cy="1704676"/>
          </a:xfrm>
          <a:prstGeom prst="wedgeRectCallout">
            <a:avLst>
              <a:gd name="adj1" fmla="val -65208"/>
              <a:gd name="adj2" fmla="val 7161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/>
              <a:t>The router’s Router Advertisement tells me it can’t help me and I need to communicate with a </a:t>
            </a:r>
            <a:r>
              <a:rPr lang="en-US" sz="1800" dirty="0" err="1" smtClean="0"/>
              <a:t>stateful</a:t>
            </a:r>
            <a:r>
              <a:rPr lang="en-US" sz="1800" dirty="0" smtClean="0"/>
              <a:t> DHCPv6 server…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G0/1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185" y="317447"/>
            <a:ext cx="48377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</a:rPr>
              <a:t>S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T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T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E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F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U</a:t>
            </a:r>
          </a:p>
          <a:p>
            <a:r>
              <a:rPr lang="en-US" b="1" dirty="0">
                <a:solidFill>
                  <a:srgbClr val="A76BCE"/>
                </a:solidFill>
              </a:rPr>
              <a:t>L</a:t>
            </a:r>
            <a:r>
              <a:rPr lang="en-US" b="1" dirty="0" smtClean="0">
                <a:solidFill>
                  <a:srgbClr val="A76BCE"/>
                </a:solidFill>
              </a:rPr>
              <a:t> </a:t>
            </a:r>
          </a:p>
          <a:p>
            <a:endParaRPr lang="en-US" b="1" dirty="0">
              <a:solidFill>
                <a:srgbClr val="A76BCE"/>
              </a:solidFill>
            </a:endParaRPr>
          </a:p>
          <a:p>
            <a:r>
              <a:rPr lang="en-US" b="1" dirty="0" smtClean="0">
                <a:solidFill>
                  <a:srgbClr val="A76BCE"/>
                </a:solidFill>
              </a:rPr>
              <a:t>D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H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A76BCE"/>
                </a:solidFill>
              </a:rPr>
              <a:t>P</a:t>
            </a:r>
          </a:p>
          <a:p>
            <a:r>
              <a:rPr lang="en-US" b="1" dirty="0">
                <a:solidFill>
                  <a:srgbClr val="A76BCE"/>
                </a:solidFill>
              </a:rPr>
              <a:t>v</a:t>
            </a:r>
            <a:endParaRPr lang="en-US" b="1" dirty="0" smtClean="0">
              <a:solidFill>
                <a:srgbClr val="A76BCE"/>
              </a:solidFill>
            </a:endParaRPr>
          </a:p>
          <a:p>
            <a:r>
              <a:rPr lang="en-US" b="1" dirty="0" smtClean="0">
                <a:solidFill>
                  <a:srgbClr val="A76BCE"/>
                </a:solidFill>
              </a:rPr>
              <a:t>6</a:t>
            </a:r>
            <a:endParaRPr lang="en-US" b="1" dirty="0">
              <a:solidFill>
                <a:srgbClr val="A76BC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6533" y="2468621"/>
            <a:ext cx="6547498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3" name="Rectangular Callout 22"/>
          <p:cNvSpPr/>
          <p:nvPr/>
        </p:nvSpPr>
        <p:spPr>
          <a:xfrm>
            <a:off x="8905678" y="1678504"/>
            <a:ext cx="3318268" cy="670282"/>
          </a:xfrm>
          <a:prstGeom prst="wedgeRectCallout">
            <a:avLst>
              <a:gd name="adj1" fmla="val -61563"/>
              <a:gd name="adj2" fmla="val -69526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/>
              <a:t>Now I have everything I need!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810306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80F:F830::/64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60979" y="-14869"/>
            <a:ext cx="3129410" cy="46767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Router Advertisement M=1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3660979" y="754461"/>
            <a:ext cx="3129410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Solicit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89889" y="1222134"/>
            <a:ext cx="3110629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Advertise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211" y="2298980"/>
            <a:ext cx="1082861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sz="3600" b="1" dirty="0" smtClean="0">
                <a:solidFill>
                  <a:srgbClr val="000000"/>
                </a:solidFill>
                <a:latin typeface="Courier"/>
                <a:cs typeface="Courier"/>
              </a:rPr>
              <a:t>80F: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</a:t>
            </a:r>
            <a:r>
              <a:rPr lang="en-US" sz="3600" dirty="0" smtClean="0">
                <a:solidFill>
                  <a:schemeClr val="accent3">
                    <a:lumMod val="90000"/>
                  </a:schemeClr>
                </a:solidFill>
                <a:latin typeface="Courier"/>
                <a:cs typeface="Courier"/>
              </a:rPr>
              <a:t>:</a:t>
            </a:r>
            <a:r>
              <a:rPr lang="en-US" sz="3600" dirty="0">
                <a:solidFill>
                  <a:schemeClr val="accent3">
                    <a:lumMod val="90000"/>
                  </a:schemeClr>
                </a:solidFill>
                <a:latin typeface="Courier"/>
                <a:cs typeface="Courier"/>
              </a:rPr>
              <a:t>:</a:t>
            </a:r>
            <a:r>
              <a:rPr lang="en-US" sz="3600" dirty="0" smtClean="0">
                <a:solidFill>
                  <a:srgbClr val="000000"/>
                </a:solidFill>
                <a:latin typeface="Courier"/>
                <a:cs typeface="Courier"/>
              </a:rPr>
              <a:t>/64</a:t>
            </a:r>
            <a:endParaRPr lang="en-US" sz="36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</a:t>
            </a:r>
            <a:r>
              <a:rPr lang="en-US" sz="3600" dirty="0" smtClean="0">
                <a:solidFill>
                  <a:srgbClr val="88D2EA"/>
                </a:solidFill>
                <a:latin typeface="Courier"/>
                <a:cs typeface="Courier"/>
              </a:rPr>
              <a:t>:0:0:0:1</a:t>
            </a: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</a:t>
            </a:r>
            <a:r>
              <a:rPr lang="en-US" sz="3600" dirty="0" smtClean="0">
                <a:solidFill>
                  <a:srgbClr val="88D2EA"/>
                </a:solidFill>
                <a:latin typeface="Courier"/>
                <a:cs typeface="Courier"/>
              </a:rPr>
              <a:t>:FFFF:FFFF:FFFF:FFFF</a:t>
            </a:r>
            <a:endParaRPr lang="en-US" sz="3600" dirty="0">
              <a:solidFill>
                <a:srgbClr val="88D2EA"/>
              </a:solidFill>
              <a:latin typeface="Courier"/>
              <a:cs typeface="Courier"/>
            </a:endParaRPr>
          </a:p>
          <a:p>
            <a:endParaRPr lang="en-US" sz="3600" b="1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Courier"/>
                <a:cs typeface="Courier"/>
              </a:rPr>
              <a:t>2607</a:t>
            </a:r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: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1AB</a:t>
            </a:r>
            <a:r>
              <a:rPr lang="en-US" sz="3600" dirty="0">
                <a:solidFill>
                  <a:srgbClr val="88D2EA"/>
                </a:solidFill>
                <a:latin typeface="Courier"/>
                <a:cs typeface="Courier"/>
              </a:rPr>
              <a:t>::</a:t>
            </a:r>
            <a:r>
              <a:rPr lang="en-US" sz="36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3600" dirty="0" smtClean="0">
                <a:solidFill>
                  <a:srgbClr val="000000"/>
                </a:solidFill>
                <a:latin typeface="Courier"/>
                <a:cs typeface="Courier"/>
              </a:rPr>
              <a:t>80</a:t>
            </a: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rgbClr val="4DCAFF"/>
                </a:solidFill>
                <a:latin typeface="Courier"/>
                <a:cs typeface="Courier"/>
              </a:rPr>
              <a:t>1AB</a:t>
            </a:r>
            <a:r>
              <a:rPr lang="en-US" sz="3600" dirty="0" smtClean="0">
                <a:solidFill>
                  <a:srgbClr val="88D2EA"/>
                </a:solidFill>
                <a:latin typeface="Courier"/>
                <a:cs typeface="Courier"/>
              </a:rPr>
              <a:t>:0:0:1</a:t>
            </a:r>
            <a:endParaRPr lang="en-US" sz="3600" dirty="0">
              <a:solidFill>
                <a:srgbClr val="88D2EA"/>
              </a:solidFill>
              <a:latin typeface="Courier"/>
              <a:cs typeface="Courier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rgbClr val="4DCAFF"/>
                </a:solidFill>
                <a:latin typeface="Courier"/>
                <a:cs typeface="Courier"/>
              </a:rPr>
              <a:t>1AB</a:t>
            </a:r>
            <a:r>
              <a:rPr lang="en-US" sz="3600" dirty="0">
                <a:solidFill>
                  <a:srgbClr val="88D2EA"/>
                </a:solidFill>
                <a:latin typeface="Courier"/>
                <a:cs typeface="Courier"/>
              </a:rPr>
              <a:t>:0:0</a:t>
            </a:r>
            <a:r>
              <a:rPr lang="en-US" sz="3600" dirty="0" smtClean="0">
                <a:solidFill>
                  <a:srgbClr val="88D2EA"/>
                </a:solidFill>
                <a:latin typeface="Courier"/>
                <a:cs typeface="Courier"/>
              </a:rPr>
              <a:t>:2</a:t>
            </a:r>
            <a:endParaRPr lang="en-US" sz="3600" dirty="0">
              <a:solidFill>
                <a:srgbClr val="88D2EA"/>
              </a:solidFill>
              <a:latin typeface="Courier"/>
              <a:cs typeface="Courier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rgbClr val="4DCAFF"/>
                </a:solidFill>
                <a:latin typeface="Courier"/>
                <a:cs typeface="Courier"/>
              </a:rPr>
              <a:t>1AB</a:t>
            </a:r>
            <a:r>
              <a:rPr lang="en-US" sz="3600" dirty="0">
                <a:solidFill>
                  <a:srgbClr val="88D2EA"/>
                </a:solidFill>
                <a:latin typeface="Courier"/>
                <a:cs typeface="Courier"/>
              </a:rPr>
              <a:t>:0:0</a:t>
            </a:r>
            <a:r>
              <a:rPr lang="en-US" sz="3600" dirty="0" smtClean="0">
                <a:solidFill>
                  <a:srgbClr val="88D2EA"/>
                </a:solidFill>
                <a:latin typeface="Courier"/>
                <a:cs typeface="Courier"/>
              </a:rPr>
              <a:t>:3  . . 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2281" y="3898064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46545" y="3898064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/80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90846" y="4314374"/>
            <a:ext cx="509581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90846" y="4081918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13461" y="4088819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6663" y="4117837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20824" y="4762230"/>
            <a:ext cx="2034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Reserved for  DHCPv6 allocated addresses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465040" y="2315316"/>
            <a:ext cx="20341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addresses for this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5329" y="1541802"/>
            <a:ext cx="517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2607:F380:80F:F830:1AB::/80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86663" y="4329494"/>
            <a:ext cx="9985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48295" y="874415"/>
            <a:ext cx="350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2607:F380:80F:F830:1AB:</a:t>
            </a:r>
            <a:r>
              <a:rPr lang="en-US" sz="1800" b="1" dirty="0" smtClean="0">
                <a:solidFill>
                  <a:srgbClr val="000000"/>
                </a:solidFill>
                <a:latin typeface="Courier"/>
                <a:cs typeface="Courier"/>
              </a:rPr>
              <a:t>:</a:t>
            </a:r>
            <a:endParaRPr lang="en-US" sz="1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G0/1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33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9" grpId="0"/>
      <p:bldP spid="7" grpId="0"/>
      <p:bldP spid="27" grpId="0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810306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8" y="710805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407245" y="1723858"/>
            <a:ext cx="10781580" cy="145096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Router(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)# ipv6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unicast-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routing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Router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config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)#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dhcp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pool IPV6-STATEFUL-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830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Router(config-dhcpv6)#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prefix 2607:F380:80F:F830:1AB::/80 lifetime infinite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infinite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80F:F830::/64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5403" y="2468621"/>
            <a:ext cx="6468628" cy="377955"/>
          </a:xfrm>
          <a:prstGeom prst="rect">
            <a:avLst/>
          </a:prstGeom>
          <a:solidFill>
            <a:srgbClr val="0096D6">
              <a:alpha val="2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Right Arrow 14"/>
          <p:cNvSpPr/>
          <p:nvPr/>
        </p:nvSpPr>
        <p:spPr>
          <a:xfrm>
            <a:off x="3660979" y="-14869"/>
            <a:ext cx="3129410" cy="46767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Router Advertisement M=1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3660979" y="754461"/>
            <a:ext cx="3129410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Solicit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89889" y="1222134"/>
            <a:ext cx="3110629" cy="46767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10000"/>
                </a:solidFill>
              </a:rPr>
              <a:t>DHCPv6 Advertise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7245" y="2468621"/>
            <a:ext cx="10006786" cy="70620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314856" y="4556263"/>
            <a:ext cx="10440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: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1AB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::</a:t>
            </a:r>
            <a:r>
              <a:rPr lang="en-US" sz="36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3600" dirty="0" smtClean="0">
                <a:solidFill>
                  <a:srgbClr val="000000"/>
                </a:solidFill>
                <a:latin typeface="Courier"/>
                <a:cs typeface="Courier"/>
              </a:rPr>
              <a:t>80</a:t>
            </a: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1AB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:0:0:1</a:t>
            </a:r>
            <a:endParaRPr lang="en-US" sz="36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1AB:0:0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:2</a:t>
            </a:r>
            <a:endParaRPr lang="en-US" sz="36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ourier"/>
                <a:cs typeface="Courier"/>
              </a:rPr>
              <a:t>2607:F380:80F: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F830: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1AB:0:0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:3  . . .</a:t>
            </a:r>
            <a:r>
              <a:rPr lang="en-US" sz="3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2281" y="4064362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46545" y="4064362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/80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90846" y="4480672"/>
            <a:ext cx="610749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90846" y="4248216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13461" y="4255117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6663" y="4284135"/>
            <a:ext cx="0" cy="4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G0/1</a:t>
            </a:r>
            <a:endParaRPr lang="en-US" sz="1800" dirty="0">
              <a:solidFill>
                <a:srgbClr val="01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81" y="3174825"/>
            <a:ext cx="7671100" cy="897129"/>
          </a:xfrm>
          <a:prstGeom prst="rect">
            <a:avLst/>
          </a:prstGeom>
        </p:spPr>
      </p:pic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749834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49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7" y="710805"/>
            <a:ext cx="253358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err="1" smtClean="0">
                <a:solidFill>
                  <a:srgbClr val="A76BCE"/>
                </a:solidFill>
                <a:latin typeface="Arial"/>
                <a:cs typeface="Arial"/>
              </a:rPr>
              <a:t>Stateful</a:t>
            </a:r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 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08184" y="1723858"/>
            <a:ext cx="11780641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C:\Users\Student&gt;</a:t>
            </a:r>
            <a:r>
              <a:rPr lang="en-US" sz="1800" dirty="0" err="1">
                <a:solidFill>
                  <a:srgbClr val="000000"/>
                </a:solidFill>
                <a:latin typeface="Courier"/>
                <a:cs typeface="Courier"/>
              </a:rPr>
              <a:t>ipconfig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/all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Windows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IP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Configuration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Ethernet adapter Local Area Connection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: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Description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. . . . . . . . . . . : Intel(R) 82566DM-2 Gigabit Network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Connection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DHCP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Enabled. . . . . . .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No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Courier"/>
                <a:cs typeface="Courier"/>
              </a:rPr>
              <a:t>Autoconfiguration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Enabled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Yes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IPv6 Address. . . . . . . . . . . : 2607:f380:80f:f830:1ab:2de8:cfd8: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5e21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Lease Obtained. . . . . . . . . . : Thursday, September 26, 2013 10:17:12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AM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Lease Expires . . . . . . . . . . : Sunday, November 02, 2149 4:45:31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PM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Default Gateway . . . . . . . . . : fe80::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f830: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1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IPv4 Address. . . . . . . . . . . : 192.168.1.10(Preferred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Subnet Mask . . . . . . . . . . . :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255.255.255.0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DNS Servers . . . . . . . . . . . : 2607:f380:80f:f425::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252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                                    2607:f380:80f:f425::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253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  Connection-specific DNS Suffix Search List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cis.cabrillo.edu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2607:F380:80F:F828: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118" y="5670548"/>
            <a:ext cx="8631112" cy="1015662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737778" y="4580926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 Advertisement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67991" y="5713059"/>
            <a:ext cx="228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A76BCE"/>
                </a:solidFill>
              </a:rPr>
              <a:t>Stateful </a:t>
            </a:r>
            <a:r>
              <a:rPr lang="en-US" dirty="0" smtClean="0">
                <a:solidFill>
                  <a:srgbClr val="A76BCE"/>
                </a:solidFill>
              </a:rPr>
              <a:t>DHCPv6</a:t>
            </a:r>
            <a:endParaRPr lang="en-US" dirty="0">
              <a:solidFill>
                <a:srgbClr val="A76BC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118" y="4657627"/>
            <a:ext cx="6877287" cy="362837"/>
          </a:xfrm>
          <a:prstGeom prst="rect">
            <a:avLst/>
          </a:prstGeom>
          <a:solidFill>
            <a:srgbClr val="0096D6">
              <a:alpha val="2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57118" y="3764435"/>
            <a:ext cx="10233612" cy="368014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910065" y="881060"/>
            <a:ext cx="427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000000"/>
                </a:solidFill>
                <a:latin typeface="Courier"/>
                <a:cs typeface="Courier"/>
              </a:rPr>
              <a:t>2607:f380:80f:f830:1ab:2de8:cfd8:5e21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G0/1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29580" y="3764435"/>
            <a:ext cx="3189993" cy="3174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300517" y="3091621"/>
            <a:ext cx="477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Rest of Interface ID is assigned by the router </a:t>
            </a:r>
          </a:p>
          <a:p>
            <a:r>
              <a:rPr lang="en-US" sz="1800" b="1" dirty="0" smtClean="0">
                <a:solidFill>
                  <a:srgbClr val="010000"/>
                </a:solidFill>
                <a:latin typeface="Courier New"/>
                <a:cs typeface="Courier New"/>
              </a:rPr>
              <a:t>show ipv6 </a:t>
            </a:r>
            <a:r>
              <a:rPr lang="en-US" sz="1800" b="1" dirty="0" err="1" smtClean="0">
                <a:solidFill>
                  <a:srgbClr val="010000"/>
                </a:solidFill>
                <a:latin typeface="Courier New"/>
                <a:cs typeface="Courier New"/>
              </a:rPr>
              <a:t>dhcp</a:t>
            </a:r>
            <a:r>
              <a:rPr lang="en-US" sz="1800" b="1" dirty="0" smtClean="0">
                <a:solidFill>
                  <a:srgbClr val="010000"/>
                </a:solidFill>
                <a:latin typeface="Courier New"/>
                <a:cs typeface="Courier New"/>
              </a:rPr>
              <a:t> binding</a:t>
            </a:r>
          </a:p>
        </p:txBody>
      </p:sp>
    </p:spTree>
    <p:extLst>
      <p:ext uri="{BB962C8B-B14F-4D97-AF65-F5344CB8AC3E}">
        <p14:creationId xmlns:p14="http://schemas.microsoft.com/office/powerpoint/2010/main" val="491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 animBg="1"/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IPv4 Dynamic Addresses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688"/>
            <a:ext cx="5575300" cy="3429000"/>
          </a:xfrm>
          <a:prstGeom prst="rect">
            <a:avLst/>
          </a:prstGeom>
        </p:spPr>
      </p:pic>
      <p:pic>
        <p:nvPicPr>
          <p:cNvPr id="5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348" y="1303337"/>
            <a:ext cx="1665799" cy="14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9299" y="1186656"/>
            <a:ext cx="1175723" cy="15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59200"/>
            <a:ext cx="74930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4689" y="725005"/>
            <a:ext cx="2044149" cy="461665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latin typeface="Arial"/>
                <a:cs typeface="Arial"/>
              </a:rPr>
              <a:t>DHCP Server</a:t>
            </a:r>
            <a:endParaRPr lang="en-US" dirty="0">
              <a:solidFill>
                <a:srgbClr val="01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90563" y="1486110"/>
            <a:ext cx="2094241" cy="634969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ight Arrow 9"/>
          <p:cNvSpPr/>
          <p:nvPr/>
        </p:nvSpPr>
        <p:spPr>
          <a:xfrm flipH="1">
            <a:off x="7850027" y="2452717"/>
            <a:ext cx="2134777" cy="634969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8285094" y="3733800"/>
            <a:ext cx="3011488" cy="1208594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CA" sz="2400" dirty="0" smtClean="0">
                <a:latin typeface="Arial" charset="0"/>
              </a:rPr>
              <a:t>Client decides to use DHCPv4.</a:t>
            </a:r>
            <a:endParaRPr lang="en-CA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793634" y="317447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7498343" y="349209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494" y="757409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5868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3377" y="710805"/>
            <a:ext cx="253358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err="1" smtClean="0">
                <a:solidFill>
                  <a:srgbClr val="A76BCE"/>
                </a:solidFill>
                <a:latin typeface="Arial"/>
                <a:cs typeface="Arial"/>
              </a:rPr>
              <a:t>Stateful</a:t>
            </a:r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 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08184" y="1723858"/>
            <a:ext cx="11780641" cy="513414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32" tIns="45716" rIns="91432" bIns="45716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Router#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show 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ipv6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interface g 0/1</a:t>
            </a:r>
            <a:endParaRPr lang="en-US" b="1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GigabitEthernet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0/1 is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up, line protocol is up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IPv6 is enabled, link-local address is FE80::F830:1 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Description: === Lab network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Global unicast address(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):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2607:F380:80F:F830::1, subnet is 2607:F380:80F:F830::/64 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  &lt;output omitted&gt;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Hosts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use DHCP to obtain routable addresses.</a:t>
            </a:r>
          </a:p>
          <a:p>
            <a:pPr marL="342871" indent="-342871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Router#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44" y="317447"/>
            <a:ext cx="443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2607:F380:80F:F828: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:/64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0065" y="881060"/>
            <a:ext cx="427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000000"/>
                </a:solidFill>
                <a:latin typeface="Courier"/>
                <a:cs typeface="Courier"/>
              </a:rPr>
              <a:t>2607:f380:80f:f830:1ab:2de8:cfd8:5e21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7118" y="4839045"/>
            <a:ext cx="8298518" cy="362837"/>
          </a:xfrm>
          <a:prstGeom prst="rect">
            <a:avLst/>
          </a:prstGeom>
          <a:solidFill>
            <a:srgbClr val="0096D6">
              <a:alpha val="23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758836" y="-1665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10000"/>
                </a:solidFill>
              </a:rPr>
              <a:t>G0/1</a:t>
            </a:r>
            <a:endParaRPr lang="en-US" sz="1800" dirty="0">
              <a:solidFill>
                <a:srgbClr val="010000"/>
              </a:solidFill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Can a host ignore the Router Advertisement?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461" y="92041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93634" y="1179173"/>
            <a:ext cx="89613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103063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14" y="161913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246394" y="121093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1572532"/>
            <a:ext cx="697429" cy="927581"/>
          </a:xfrm>
          <a:prstGeom prst="rect">
            <a:avLst/>
          </a:prstGeom>
          <a:noFill/>
        </p:spPr>
      </p:pic>
      <p:sp>
        <p:nvSpPr>
          <p:cNvPr id="10" name="Left-Right Arrow 9"/>
          <p:cNvSpPr/>
          <p:nvPr/>
        </p:nvSpPr>
        <p:spPr>
          <a:xfrm>
            <a:off x="8755296" y="1699045"/>
            <a:ext cx="1891573" cy="76055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spcCol="0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DHCPv6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2" y="1619137"/>
            <a:ext cx="3909312" cy="523886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DHCPv6 is similar to DHCPv4.</a:t>
            </a:r>
          </a:p>
          <a:p>
            <a:r>
              <a:rPr lang="en-US" sz="2400" dirty="0"/>
              <a:t>Host operating systems “may” include the option of ignoring the Router Advertisement from the router and only use the </a:t>
            </a:r>
            <a:r>
              <a:rPr lang="en-US" sz="2400" dirty="0" err="1"/>
              <a:t>stateful</a:t>
            </a:r>
            <a:r>
              <a:rPr lang="en-US" sz="2400" dirty="0"/>
              <a:t> services of a DHCPv6 server.</a:t>
            </a:r>
          </a:p>
          <a:p>
            <a:r>
              <a:rPr lang="en-US" sz="2400" b="1" dirty="0"/>
              <a:t>Note</a:t>
            </a:r>
            <a:r>
              <a:rPr lang="en-US" sz="2400" dirty="0"/>
              <a:t>: All addresses should be checked before use with </a:t>
            </a:r>
            <a:r>
              <a:rPr lang="en-US" sz="2400" b="1" dirty="0"/>
              <a:t>DAD (Duplicate Address Detection)</a:t>
            </a:r>
            <a:r>
              <a:rPr lang="en-US" sz="2400" dirty="0"/>
              <a:t>, similar to gratuitous ARP in IPv4.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959" y="1572532"/>
            <a:ext cx="3238500" cy="139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895" y="3110431"/>
            <a:ext cx="5016500" cy="3517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64163" y="2590960"/>
            <a:ext cx="1688300" cy="830997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b="1" dirty="0" smtClean="0">
                <a:solidFill>
                  <a:srgbClr val="A76BCE"/>
                </a:solidFill>
                <a:latin typeface="Arial"/>
                <a:cs typeface="Arial"/>
              </a:rPr>
              <a:t>DHCPv6 Server</a:t>
            </a:r>
            <a:endParaRPr lang="en-US" b="1" dirty="0">
              <a:solidFill>
                <a:srgbClr val="A76BCE"/>
              </a:solidFill>
              <a:latin typeface="Arial"/>
              <a:cs typeface="Arial"/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769480" y="1323977"/>
            <a:ext cx="2240767" cy="1904907"/>
          </a:xfrm>
          <a:prstGeom prst="noSmoking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spcCol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1133866"/>
          </a:xfrm>
        </p:spPr>
        <p:txBody>
          <a:bodyPr/>
          <a:lstStyle/>
          <a:p>
            <a:r>
              <a:rPr lang="en-US" dirty="0" smtClean="0"/>
              <a:t>Summarize: </a:t>
            </a:r>
            <a:br>
              <a:rPr lang="en-US" dirty="0" smtClean="0"/>
            </a:br>
            <a:r>
              <a:rPr lang="en-US" dirty="0" smtClean="0"/>
              <a:t>Router Solicitations and Router Advertisements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784915" y="1579271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066" y="1987471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65864" y="1529612"/>
            <a:ext cx="1088916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5086" y="3456948"/>
            <a:ext cx="6753733" cy="2993397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r>
              <a:rPr lang="en-US" b="1" dirty="0" smtClean="0">
                <a:solidFill>
                  <a:srgbClr val="FF6600"/>
                </a:solidFill>
              </a:rPr>
              <a:t>Router Advertisement Message</a:t>
            </a:r>
          </a:p>
          <a:p>
            <a:r>
              <a:rPr lang="en-US" dirty="0" smtClean="0"/>
              <a:t>Here is one of three options:</a:t>
            </a:r>
          </a:p>
          <a:p>
            <a:pPr marL="457161" indent="-457161">
              <a:buAutoNum type="arabicPeriod"/>
            </a:pPr>
            <a:r>
              <a:rPr lang="en-US" dirty="0" smtClean="0"/>
              <a:t>I have everything you need.</a:t>
            </a:r>
            <a:endParaRPr lang="en-US" dirty="0"/>
          </a:p>
          <a:p>
            <a:pPr marL="457161" indent="-457161">
              <a:buAutoNum type="arabicPeriod"/>
            </a:pPr>
            <a:r>
              <a:rPr lang="en-US" dirty="0" smtClean="0"/>
              <a:t>I have mostly what you need, but you will need to contact a DHCPv6 server for other information like a DNS address.</a:t>
            </a:r>
          </a:p>
          <a:p>
            <a:pPr marL="457161" indent="-457161">
              <a:buAutoNum type="arabicPeriod"/>
            </a:pPr>
            <a:r>
              <a:rPr lang="en-US" dirty="0" smtClean="0"/>
              <a:t>I have nothing for you. Contact a DHCPv6 </a:t>
            </a:r>
            <a:r>
              <a:rPr lang="en-US" dirty="0" err="1" smtClean="0"/>
              <a:t>serverl</a:t>
            </a:r>
            <a:endParaRPr lang="en-US" dirty="0" smtClean="0"/>
          </a:p>
        </p:txBody>
      </p:sp>
      <p:sp>
        <p:nvSpPr>
          <p:cNvPr id="13" name="Right Arrow 12"/>
          <p:cNvSpPr/>
          <p:nvPr/>
        </p:nvSpPr>
        <p:spPr>
          <a:xfrm>
            <a:off x="7258817" y="4649406"/>
            <a:ext cx="2712285" cy="946396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2000" dirty="0"/>
              <a:t>FF02::1</a:t>
            </a:r>
          </a:p>
          <a:p>
            <a:pPr algn="ctr"/>
            <a:r>
              <a:rPr lang="en-US" sz="2000" dirty="0"/>
              <a:t>All IPv6 Devices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54108" y="1926485"/>
            <a:ext cx="5212958" cy="102743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r>
              <a:rPr lang="en-US" b="1" dirty="0" smtClean="0">
                <a:solidFill>
                  <a:srgbClr val="FF6600"/>
                </a:solidFill>
              </a:rPr>
              <a:t>Router Solicitation Message</a:t>
            </a:r>
          </a:p>
          <a:p>
            <a:r>
              <a:rPr lang="en-US" dirty="0" smtClean="0"/>
              <a:t>I need IPv6 address information.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1343358" y="2010374"/>
            <a:ext cx="2610745" cy="1057887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2000" dirty="0"/>
              <a:t>FF02::2</a:t>
            </a:r>
          </a:p>
          <a:p>
            <a:pPr algn="ctr"/>
            <a:r>
              <a:rPr lang="en-US" sz="2000" dirty="0"/>
              <a:t>All IPv6 Routers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7254" y="2107910"/>
            <a:ext cx="783388" cy="461665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en-US" dirty="0" smtClean="0"/>
              <a:t>PC1</a:t>
            </a:r>
            <a:endParaRPr lang="en-US" dirty="0"/>
          </a:p>
        </p:txBody>
      </p:sp>
      <p:pic>
        <p:nvPicPr>
          <p:cNvPr id="20" name="Picture 19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90" y="1274365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9784915" y="1579271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613" y="2010372"/>
            <a:ext cx="697429" cy="927581"/>
          </a:xfrm>
          <a:prstGeom prst="rect">
            <a:avLst/>
          </a:prstGeom>
          <a:noFill/>
        </p:spPr>
      </p:pic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1221678" y="152961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58826" y="2953922"/>
            <a:ext cx="2377574" cy="461665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en-US" dirty="0" smtClean="0"/>
              <a:t>DHCPv6 Server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48003" y="1777532"/>
            <a:ext cx="476227" cy="465683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dirty="0" smtClean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396787" y="4310932"/>
            <a:ext cx="476227" cy="465683"/>
          </a:xfrm>
          <a:prstGeom prst="ellipse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13115"/>
            <a:ext cx="11448832" cy="838200"/>
          </a:xfrm>
        </p:spPr>
        <p:txBody>
          <a:bodyPr/>
          <a:lstStyle/>
          <a:p>
            <a:r>
              <a:rPr lang="en-US" dirty="0" smtClean="0"/>
              <a:t>Final Note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534" y="851314"/>
            <a:ext cx="5544013" cy="60066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ISPs (including Comcast) have quietly turned on IPv6 to the home.</a:t>
            </a:r>
          </a:p>
          <a:p>
            <a:r>
              <a:rPr lang="en-US" dirty="0" smtClean="0"/>
              <a:t>The home router uses DHCPv6 to get it’s ISP-facing IPv6 address.</a:t>
            </a:r>
          </a:p>
          <a:p>
            <a:r>
              <a:rPr lang="en-US" dirty="0" smtClean="0"/>
              <a:t>The home router uses the DHCP-PD (Prefix Delegation) to ask the ISP for an IPv6 network address to give to it’s LAN clients.</a:t>
            </a:r>
          </a:p>
          <a:p>
            <a:r>
              <a:rPr lang="en-US" dirty="0" smtClean="0"/>
              <a:t>The ISP router includes that in it’s DHCPv6 Advertisement.</a:t>
            </a:r>
          </a:p>
          <a:p>
            <a:r>
              <a:rPr lang="en-US" dirty="0" smtClean="0"/>
              <a:t>The home router sends a Router Advertisement message to it’s LAN devices and acts just like a normal IPv6 router:</a:t>
            </a:r>
          </a:p>
          <a:p>
            <a:pPr lvl="1"/>
            <a:r>
              <a:rPr lang="en-US" dirty="0" smtClean="0"/>
              <a:t>SLAAC</a:t>
            </a:r>
          </a:p>
          <a:p>
            <a:pPr lvl="1"/>
            <a:r>
              <a:rPr lang="en-US" dirty="0" smtClean="0"/>
              <a:t>SLAAC + DHCPv6</a:t>
            </a:r>
          </a:p>
          <a:p>
            <a:pPr lvl="1"/>
            <a:r>
              <a:rPr lang="en-US" dirty="0" smtClean="0"/>
              <a:t>DHCPv6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604" y="826718"/>
            <a:ext cx="6438900" cy="488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2504" y="43581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Requesting Router</a:t>
            </a:r>
          </a:p>
          <a:p>
            <a:pPr algn="ctr"/>
            <a:r>
              <a:rPr lang="en-US" sz="1400" b="1" dirty="0" smtClean="0"/>
              <a:t>Home Router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99133" y="419303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Delegating Router</a:t>
            </a:r>
          </a:p>
          <a:p>
            <a:pPr algn="ctr"/>
            <a:r>
              <a:rPr lang="en-US" sz="1400" b="1" dirty="0" smtClean="0"/>
              <a:t>ISP Router</a:t>
            </a:r>
            <a:endParaRPr lang="en-US" sz="1400" b="1" dirty="0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0329" y="6107759"/>
            <a:ext cx="677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will be doing another PowerPoint for DHCP-PD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111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611" y="33491"/>
            <a:ext cx="5829999" cy="838200"/>
          </a:xfrm>
        </p:spPr>
        <p:txBody>
          <a:bodyPr/>
          <a:lstStyle/>
          <a:p>
            <a:r>
              <a:rPr lang="en-US" dirty="0" smtClean="0"/>
              <a:t>THANK YOU! 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190" y="1096214"/>
            <a:ext cx="6645484" cy="28073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Rick Graziani - </a:t>
            </a:r>
            <a:r>
              <a:rPr lang="en-US" sz="2800" dirty="0" smtClean="0">
                <a:hlinkClick r:id="rId2"/>
              </a:rPr>
              <a:t>graziani</a:t>
            </a:r>
            <a:r>
              <a:rPr lang="en-US" sz="2800" dirty="0">
                <a:hlinkClick r:id="rId2"/>
              </a:rPr>
              <a:t>@cabrillo.edu</a:t>
            </a:r>
            <a:endParaRPr lang="en-US" sz="2800" dirty="0"/>
          </a:p>
          <a:p>
            <a:r>
              <a:rPr lang="en-US" sz="2800" dirty="0" err="1" smtClean="0"/>
              <a:t>PowerPoints</a:t>
            </a:r>
            <a:r>
              <a:rPr lang="en-US" sz="2800" dirty="0" smtClean="0"/>
              <a:t> for CCNA, CCNP, IPv6</a:t>
            </a:r>
          </a:p>
          <a:p>
            <a:pPr marL="457200" lvl="1" indent="-234950"/>
            <a:r>
              <a:rPr lang="en-US" sz="2700" dirty="0" smtClean="0">
                <a:hlinkClick r:id="rId3"/>
              </a:rPr>
              <a:t>www.cabrillo.edu/~rgraziani</a:t>
            </a:r>
            <a:endParaRPr lang="en-US" sz="2700" dirty="0" smtClean="0"/>
          </a:p>
          <a:p>
            <a:pPr marL="457200" lvl="1" indent="-234950"/>
            <a:r>
              <a:rPr lang="en-US" sz="2700" dirty="0" smtClean="0"/>
              <a:t>Username = cisco</a:t>
            </a:r>
          </a:p>
          <a:p>
            <a:pPr marL="457200" lvl="1" indent="-234950"/>
            <a:r>
              <a:rPr lang="en-US" sz="2700" dirty="0" smtClean="0"/>
              <a:t>Password = </a:t>
            </a:r>
            <a:r>
              <a:rPr lang="en-US" sz="2700" dirty="0" err="1" smtClean="0"/>
              <a:t>perlman</a:t>
            </a:r>
            <a:endParaRPr lang="en-US" sz="2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265" y="133684"/>
            <a:ext cx="4880208" cy="488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1079" y="133684"/>
            <a:ext cx="2597746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Shameless plug!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29" y="3465095"/>
            <a:ext cx="4528328" cy="3392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0444" y="4117475"/>
            <a:ext cx="357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Quality time with my two nieces…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6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5" y="4"/>
            <a:ext cx="12213972" cy="6870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5472" y="265073"/>
            <a:ext cx="8701244" cy="1323364"/>
          </a:xfrm>
          <a:prstGeom prst="rect">
            <a:avLst/>
          </a:prstGeom>
          <a:noFill/>
        </p:spPr>
        <p:txBody>
          <a:bodyPr wrap="square" lIns="91364" tIns="45683" rIns="91364" bIns="45683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DHCPv6 and </a:t>
            </a:r>
          </a:p>
          <a:p>
            <a:pPr algn="r"/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IPv6 Automatic Address Allocation</a:t>
            </a:r>
            <a:endParaRPr lang="en-US" sz="4000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5181" y="2279398"/>
            <a:ext cx="6268278" cy="461655"/>
          </a:xfrm>
          <a:prstGeom prst="rect">
            <a:avLst/>
          </a:prstGeom>
          <a:noFill/>
        </p:spPr>
        <p:txBody>
          <a:bodyPr wrap="square" lIns="91364" tIns="45683" rIns="91364" bIns="45683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Cisco Networking Academy</a:t>
            </a:r>
          </a:p>
        </p:txBody>
      </p:sp>
      <p:sp>
        <p:nvSpPr>
          <p:cNvPr id="14" name="Rectangle 209"/>
          <p:cNvSpPr txBox="1">
            <a:spLocks noChangeArrowheads="1"/>
          </p:cNvSpPr>
          <p:nvPr/>
        </p:nvSpPr>
        <p:spPr bwMode="white">
          <a:xfrm>
            <a:off x="343971" y="2305887"/>
            <a:ext cx="10986638" cy="3761545"/>
          </a:xfrm>
          <a:prstGeom prst="rect">
            <a:avLst/>
          </a:prstGeom>
          <a:ln/>
        </p:spPr>
        <p:txBody>
          <a:bodyPr lIns="91364" tIns="45683" rIns="91364" bIns="45683"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defTabSz="813742">
              <a:defRPr/>
            </a:pP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endParaRPr lang="en-US" sz="9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endParaRPr lang="en-US" sz="19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13742"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Rick Graziani</a:t>
            </a:r>
          </a:p>
          <a:p>
            <a:pPr defTabSz="813742">
              <a:defRPr/>
            </a:pPr>
            <a:r>
              <a:rPr lang="en-US" sz="23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CS/CIS Instructor </a:t>
            </a:r>
          </a:p>
          <a:p>
            <a:pPr defTabSz="813742">
              <a:defRPr/>
            </a:pPr>
            <a:r>
              <a:rPr lang="en-US" sz="23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Cabrillo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5" y="260933"/>
            <a:ext cx="690287" cy="3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8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4766" y="6381750"/>
            <a:ext cx="2844059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B206D2-4E90-7445-9211-9C1F209C6829}" type="slidenum">
              <a:rPr lang="en-US" sz="1400">
                <a:cs typeface="Arial" charset="0"/>
              </a:rPr>
              <a:pPr eaLnBrk="1" hangingPunct="1"/>
              <a:t>5</a:t>
            </a:fld>
            <a:endParaRPr lang="en-US" sz="140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77" y="240255"/>
            <a:ext cx="7719589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12188825" cy="2651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3014955"/>
            <a:ext cx="11448832" cy="838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ICMPv6 – Used more than ICMPv4</a:t>
            </a:r>
          </a:p>
        </p:txBody>
      </p:sp>
    </p:spTree>
    <p:extLst>
      <p:ext uri="{BB962C8B-B14F-4D97-AF65-F5344CB8AC3E}">
        <p14:creationId xmlns:p14="http://schemas.microsoft.com/office/powerpoint/2010/main" val="2756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latin typeface="Arial"/>
                <a:cs typeface="Arial"/>
              </a:rPr>
              <a:t>Internet Control Message Protocol (ICMPv6)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193" y="1339747"/>
            <a:ext cx="6965659" cy="55182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Described in RFC 4443</a:t>
            </a:r>
          </a:p>
          <a:p>
            <a:r>
              <a:rPr lang="en-US" dirty="0" smtClean="0">
                <a:latin typeface="Arial"/>
                <a:cs typeface="Arial"/>
              </a:rPr>
              <a:t>Much more robust than ICMP for IPv4</a:t>
            </a:r>
          </a:p>
          <a:p>
            <a:r>
              <a:rPr lang="en-US" dirty="0" smtClean="0">
                <a:latin typeface="Arial"/>
                <a:cs typeface="Arial"/>
              </a:rPr>
              <a:t>Contains new functionality and improvements. </a:t>
            </a:r>
          </a:p>
          <a:p>
            <a:r>
              <a:rPr lang="en-US" dirty="0" smtClean="0">
                <a:latin typeface="Arial"/>
                <a:cs typeface="Arial"/>
              </a:rPr>
              <a:t>More than just “messaging” but “how IPv6 conducts business”.</a:t>
            </a:r>
          </a:p>
          <a:p>
            <a:r>
              <a:rPr lang="en-US" dirty="0" smtClean="0">
                <a:latin typeface="Arial"/>
                <a:cs typeface="Arial"/>
              </a:rPr>
              <a:t>General message similar to ICMP for IPv4</a:t>
            </a:r>
          </a:p>
          <a:p>
            <a:r>
              <a:rPr lang="en-US" dirty="0" smtClean="0">
                <a:latin typeface="Arial"/>
                <a:cs typeface="Arial"/>
              </a:rPr>
              <a:t>Also uses Type and Code fields like in ICMPv4. </a:t>
            </a:r>
          </a:p>
          <a:p>
            <a:r>
              <a:rPr lang="en-US" dirty="0" smtClean="0">
                <a:latin typeface="Arial"/>
                <a:cs typeface="Arial"/>
              </a:rPr>
              <a:t>Two types of ICMPv6 messages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Error messages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Informational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852" y="1806487"/>
            <a:ext cx="4916973" cy="39907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1951820" y="6637867"/>
            <a:ext cx="237005" cy="220133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lIns="121899" tIns="60949" rIns="121899" bIns="60949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1951820" y="6637867"/>
            <a:ext cx="237005" cy="220133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lIns="121899" tIns="60949" rIns="121899" bIns="60949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9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r>
              <a:rPr lang="en-US" dirty="0" smtClean="0"/>
              <a:t>Neighbor Discovery Protocol Uses 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2" y="981261"/>
            <a:ext cx="11398952" cy="56891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ICMPv6 informational messages used by Neighbor Discovery (RFC 4861):</a:t>
            </a:r>
            <a:endParaRPr lang="fr-FR" sz="2400" dirty="0">
              <a:latin typeface="Arial"/>
              <a:cs typeface="Arial"/>
            </a:endParaRPr>
          </a:p>
          <a:p>
            <a:pPr lvl="1"/>
            <a:endParaRPr lang="fr-FR" sz="2400" dirty="0">
              <a:latin typeface="Arial"/>
              <a:cs typeface="Arial"/>
            </a:endParaRPr>
          </a:p>
          <a:p>
            <a:pPr lvl="1"/>
            <a:r>
              <a:rPr lang="fr-FR" sz="2400" dirty="0">
                <a:latin typeface="Arial"/>
                <a:cs typeface="Arial"/>
              </a:rPr>
              <a:t>Router </a:t>
            </a:r>
            <a:r>
              <a:rPr lang="en-US" sz="2400" dirty="0">
                <a:latin typeface="Arial"/>
                <a:cs typeface="Arial"/>
              </a:rPr>
              <a:t>Solicitation </a:t>
            </a:r>
            <a:r>
              <a:rPr lang="fr-FR" sz="2400" dirty="0">
                <a:latin typeface="Arial"/>
                <a:cs typeface="Arial"/>
              </a:rPr>
              <a:t>Message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fr-FR" sz="2400" dirty="0">
                <a:latin typeface="Arial"/>
                <a:cs typeface="Arial"/>
              </a:rPr>
              <a:t>Router </a:t>
            </a:r>
            <a:r>
              <a:rPr lang="en-US" sz="2400" dirty="0">
                <a:latin typeface="Arial"/>
                <a:cs typeface="Arial"/>
              </a:rPr>
              <a:t>Advertisement </a:t>
            </a:r>
            <a:r>
              <a:rPr lang="fr-FR" sz="2400" dirty="0">
                <a:latin typeface="Arial"/>
                <a:cs typeface="Arial"/>
              </a:rPr>
              <a:t>Message</a:t>
            </a:r>
            <a:endParaRPr lang="en-US" sz="2400" dirty="0">
              <a:latin typeface="Arial"/>
              <a:cs typeface="Arial"/>
            </a:endParaRP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>
                <a:latin typeface="Arial"/>
                <a:cs typeface="Arial"/>
              </a:rPr>
              <a:t>Neighbor Solicitation Message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Neighbor Advertisement Message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>
                <a:latin typeface="Arial"/>
                <a:cs typeface="Arial"/>
              </a:rPr>
              <a:t>Redirect Message (Similar to ICMPv4)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63" y="1997552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302313" y="232361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464" y="2731815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714437" y="2323613"/>
            <a:ext cx="4740279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63" y="3850661"/>
            <a:ext cx="1037172" cy="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1302313" y="417672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464" y="4584924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714437" y="4176723"/>
            <a:ext cx="4740279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7720728" y="4176725"/>
            <a:ext cx="0" cy="5286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0" tIns="45701" rIns="91400" bIns="4570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878" y="4584924"/>
            <a:ext cx="1070558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11960857" y="6692903"/>
            <a:ext cx="177800" cy="1651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0" tIns="45691" rIns="91380" bIns="45691" anchor="ctr"/>
          <a:lstStyle/>
          <a:p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7279194" y="1741581"/>
            <a:ext cx="3022217" cy="1164068"/>
          </a:xfrm>
          <a:prstGeom prst="leftRightArrow">
            <a:avLst/>
          </a:prstGeom>
          <a:solidFill>
            <a:srgbClr val="0096D6">
              <a:alpha val="5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 smtClean="0"/>
              <a:t>Router-Device Messaging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7279192" y="3600987"/>
            <a:ext cx="3405272" cy="1164068"/>
          </a:xfrm>
          <a:prstGeom prst="leftRightArrow">
            <a:avLst/>
          </a:prstGeom>
          <a:solidFill>
            <a:srgbClr val="0096D6">
              <a:alpha val="5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 smtClean="0"/>
              <a:t>Device-Device Messaging</a:t>
            </a:r>
          </a:p>
        </p:txBody>
      </p:sp>
    </p:spTree>
    <p:extLst>
      <p:ext uri="{BB962C8B-B14F-4D97-AF65-F5344CB8AC3E}">
        <p14:creationId xmlns:p14="http://schemas.microsoft.com/office/powerpoint/2010/main" val="7371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7" grpId="0" animBg="1"/>
      <p:bldP spid="19" grpId="0" animBg="1"/>
      <p:bldP spid="22" grpId="0" animBg="1"/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12188825" cy="2651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3014955"/>
            <a:ext cx="11448832" cy="838200"/>
          </a:xfrm>
        </p:spPr>
        <p:txBody>
          <a:bodyPr/>
          <a:lstStyle/>
          <a:p>
            <a:r>
              <a:rPr lang="en-US" sz="4000" dirty="0" err="1">
                <a:solidFill>
                  <a:srgbClr val="FFFFFF"/>
                </a:solidFill>
              </a:rPr>
              <a:t>SLAACers</a:t>
            </a:r>
            <a:r>
              <a:rPr lang="en-US" sz="4000" dirty="0">
                <a:solidFill>
                  <a:srgbClr val="FFFFFF"/>
                </a:solidFill>
              </a:rPr>
              <a:t> – IPv6 Addressing without DHCPv6</a:t>
            </a:r>
          </a:p>
        </p:txBody>
      </p:sp>
    </p:spTree>
    <p:extLst>
      <p:ext uri="{BB962C8B-B14F-4D97-AF65-F5344CB8AC3E}">
        <p14:creationId xmlns:p14="http://schemas.microsoft.com/office/powerpoint/2010/main" val="19004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Cisco Sans">
  <a:themeElements>
    <a:clrScheme name="Cisco Reboot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-CiscoSans">
      <a:majorFont>
        <a:latin typeface="CiscoSans ExtraLight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2012-AcadConf-16x9-for-live-broadcast.potx</Template>
  <TotalTime>49920</TotalTime>
  <Words>2699</Words>
  <Application>Microsoft Office PowerPoint</Application>
  <PresentationFormat>Custom</PresentationFormat>
  <Paragraphs>557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Ciscolight</vt:lpstr>
      <vt:lpstr>CiscoSans</vt:lpstr>
      <vt:lpstr>CiscoSans ExtraLight</vt:lpstr>
      <vt:lpstr>ＭＳ Ｐゴシック</vt:lpstr>
      <vt:lpstr>Arial</vt:lpstr>
      <vt:lpstr>Calibri</vt:lpstr>
      <vt:lpstr>Courier</vt:lpstr>
      <vt:lpstr>Courier New</vt:lpstr>
      <vt:lpstr>Wingdings</vt:lpstr>
      <vt:lpstr>Cisco_Cisco Sans</vt:lpstr>
      <vt:lpstr>PowerPoint Presentation</vt:lpstr>
      <vt:lpstr>Agenda</vt:lpstr>
      <vt:lpstr>DHCPv4 – Remember IPv4?</vt:lpstr>
      <vt:lpstr>IPv4 Dynamic Addresses</vt:lpstr>
      <vt:lpstr>PowerPoint Presentation</vt:lpstr>
      <vt:lpstr>ICMPv6 – Used more than ICMPv4</vt:lpstr>
      <vt:lpstr>Internet Control Message Protocol (ICMPv6) </vt:lpstr>
      <vt:lpstr>Neighbor Discovery Protocol Uses ICMPv6</vt:lpstr>
      <vt:lpstr>SLAACers – IPv6 Addressing without DHCPv6</vt:lpstr>
      <vt:lpstr>Configuring Dynamic IPv6 Addresses</vt:lpstr>
      <vt:lpstr>IPv6 – It all begins with the Router Advertisement</vt:lpstr>
      <vt:lpstr>With IPv6 it begins with the Router Advertisement</vt:lpstr>
      <vt:lpstr>A Router Must Be Enabled as an “IPv6 Router”</vt:lpstr>
      <vt:lpstr>SLAAC (Stateless Address Autoconfiguration)</vt:lpstr>
      <vt:lpstr>SLAAC</vt:lpstr>
      <vt:lpstr>Router Advertisement – Option 1</vt:lpstr>
      <vt:lpstr>Dynamic Interface ID</vt:lpstr>
      <vt:lpstr>EUI-64 (Extended Unique Identifier – 64)</vt:lpstr>
      <vt:lpstr>EUI-64</vt:lpstr>
      <vt:lpstr>PowerPoint Presentation</vt:lpstr>
      <vt:lpstr>Stateless DHCPv6 – I have my address but need some other stuff</vt:lpstr>
      <vt:lpstr>Configuring Dynamic IPv6 Addresses</vt:lpstr>
      <vt:lpstr>Stateless DHCPv6</vt:lpstr>
      <vt:lpstr>Stateless DHCPv6</vt:lpstr>
      <vt:lpstr>Cisco Router  Stateless DHCPv6 Server</vt:lpstr>
      <vt:lpstr>Configuring Stateless DHCPv6</vt:lpstr>
      <vt:lpstr>PowerPoint Presentation</vt:lpstr>
      <vt:lpstr>PowerPoint Presentation</vt:lpstr>
      <vt:lpstr>PowerPoint Presentation</vt:lpstr>
      <vt:lpstr>PowerPoint Presentation</vt:lpstr>
      <vt:lpstr>Stateful DHCPv6 – Just like DHCPv4 (only different) </vt:lpstr>
      <vt:lpstr>Stateful DHCPv6</vt:lpstr>
      <vt:lpstr>Stateful DHCPv6</vt:lpstr>
      <vt:lpstr>Cisco Router  Stateful DHCPv6 Server</vt:lpstr>
      <vt:lpstr>Configuring Stateful DHCPv6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a host ignore the Router Advertisement?</vt:lpstr>
      <vt:lpstr>Summarize:  Router Solicitations and Router Advertisements</vt:lpstr>
      <vt:lpstr>Final Note</vt:lpstr>
      <vt:lpstr>THANK YOU!  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</dc:creator>
  <cp:lastModifiedBy>Shao, Guohua</cp:lastModifiedBy>
  <cp:revision>1755</cp:revision>
  <cp:lastPrinted>2012-02-04T01:30:41Z</cp:lastPrinted>
  <dcterms:created xsi:type="dcterms:W3CDTF">2012-06-08T17:18:28Z</dcterms:created>
  <dcterms:modified xsi:type="dcterms:W3CDTF">2016-05-13T01:41:29Z</dcterms:modified>
</cp:coreProperties>
</file>